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9" r:id="rId4"/>
  </p:sldMasterIdLst>
  <p:notesMasterIdLst>
    <p:notesMasterId r:id="rId45"/>
  </p:notesMasterIdLst>
  <p:handoutMasterIdLst>
    <p:handoutMasterId r:id="rId46"/>
  </p:handoutMasterIdLst>
  <p:sldIdLst>
    <p:sldId id="351" r:id="rId5"/>
    <p:sldId id="1326" r:id="rId6"/>
    <p:sldId id="1314" r:id="rId7"/>
    <p:sldId id="1315" r:id="rId8"/>
    <p:sldId id="1328" r:id="rId9"/>
    <p:sldId id="260" r:id="rId10"/>
    <p:sldId id="1316" r:id="rId11"/>
    <p:sldId id="257" r:id="rId12"/>
    <p:sldId id="259" r:id="rId13"/>
    <p:sldId id="282" r:id="rId14"/>
    <p:sldId id="622" r:id="rId15"/>
    <p:sldId id="1319" r:id="rId16"/>
    <p:sldId id="1320" r:id="rId17"/>
    <p:sldId id="1330" r:id="rId18"/>
    <p:sldId id="266" r:id="rId19"/>
    <p:sldId id="1321" r:id="rId20"/>
    <p:sldId id="268" r:id="rId21"/>
    <p:sldId id="267" r:id="rId22"/>
    <p:sldId id="1322" r:id="rId23"/>
    <p:sldId id="270" r:id="rId24"/>
    <p:sldId id="624" r:id="rId25"/>
    <p:sldId id="1325" r:id="rId26"/>
    <p:sldId id="271" r:id="rId27"/>
    <p:sldId id="620" r:id="rId28"/>
    <p:sldId id="621" r:id="rId29"/>
    <p:sldId id="1324" r:id="rId30"/>
    <p:sldId id="361" r:id="rId31"/>
    <p:sldId id="133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1329" r:id="rId42"/>
    <p:sldId id="362" r:id="rId43"/>
    <p:sldId id="363" r:id="rId44"/>
  </p:sldIdLst>
  <p:sldSz cx="12192000" cy="6858000"/>
  <p:notesSz cx="6858000" cy="9144000"/>
  <p:embeddedFontLst>
    <p:embeddedFont>
      <p:font typeface="Arial Narrow" panose="020B0606020202030204" pitchFamily="3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Roboto" panose="020B0604020202020204" charset="0"/>
      <p:regular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  <p:embeddedFont>
      <p:font typeface="Wingdings 3" panose="05040102010807070707" pitchFamily="18" charset="2"/>
      <p:regular r:id="rId6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9A12D88-887E-4E5C-984A-1336B607B895}">
          <p14:sldIdLst>
            <p14:sldId id="351"/>
            <p14:sldId id="1326"/>
            <p14:sldId id="1314"/>
            <p14:sldId id="1315"/>
            <p14:sldId id="1328"/>
            <p14:sldId id="260"/>
            <p14:sldId id="1316"/>
            <p14:sldId id="257"/>
            <p14:sldId id="259"/>
            <p14:sldId id="282"/>
            <p14:sldId id="622"/>
            <p14:sldId id="1319"/>
            <p14:sldId id="1320"/>
            <p14:sldId id="1330"/>
            <p14:sldId id="266"/>
            <p14:sldId id="1321"/>
            <p14:sldId id="268"/>
            <p14:sldId id="267"/>
            <p14:sldId id="1322"/>
            <p14:sldId id="270"/>
            <p14:sldId id="624"/>
            <p14:sldId id="1325"/>
            <p14:sldId id="271"/>
            <p14:sldId id="620"/>
            <p14:sldId id="621"/>
            <p14:sldId id="1324"/>
            <p14:sldId id="361"/>
            <p14:sldId id="1331"/>
            <p14:sldId id="352"/>
            <p14:sldId id="353"/>
            <p14:sldId id="354"/>
            <p14:sldId id="355"/>
            <p14:sldId id="356"/>
          </p14:sldIdLst>
        </p14:section>
        <p14:section name="Section sans titre" id="{A5743C75-0E9E-4378-AC4B-E35B4E80C288}">
          <p14:sldIdLst>
            <p14:sldId id="357"/>
            <p14:sldId id="358"/>
            <p14:sldId id="359"/>
            <p14:sldId id="360"/>
            <p14:sldId id="1329"/>
            <p14:sldId id="362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URRY Christele" initials="NC" lastIdx="3" clrIdx="0">
    <p:extLst>
      <p:ext uri="{19B8F6BF-5375-455C-9EA6-DF929625EA0E}">
        <p15:presenceInfo xmlns:p15="http://schemas.microsoft.com/office/powerpoint/2012/main" userId="S-1-5-21-3834895988-1951830915-283893654-333387" providerId="AD"/>
      </p:ext>
    </p:extLst>
  </p:cmAuthor>
  <p:cmAuthor id="2" name="Christophe CAZETTE" initials="CC" lastIdx="6" clrIdx="1">
    <p:extLst>
      <p:ext uri="{19B8F6BF-5375-455C-9EA6-DF929625EA0E}">
        <p15:presenceInfo xmlns:p15="http://schemas.microsoft.com/office/powerpoint/2012/main" userId="S-1-5-21-1681214691-2102933571-632688529-18750" providerId="AD"/>
      </p:ext>
    </p:extLst>
  </p:cmAuthor>
  <p:cmAuthor id="3" name="NOURRY Christele" initials="NC [2]" lastIdx="6" clrIdx="2">
    <p:extLst>
      <p:ext uri="{19B8F6BF-5375-455C-9EA6-DF929625EA0E}">
        <p15:presenceInfo xmlns:p15="http://schemas.microsoft.com/office/powerpoint/2012/main" userId="S::christele.nourry@aphp.fr::0cf96eaf-6726-4634-827c-1ed1e74c7f8e" providerId="AD"/>
      </p:ext>
    </p:extLst>
  </p:cmAuthor>
  <p:cmAuthor id="4" name="JOUZEAU Nathalie" initials="JN" lastIdx="7" clrIdx="3">
    <p:extLst>
      <p:ext uri="{19B8F6BF-5375-455C-9EA6-DF929625EA0E}">
        <p15:presenceInfo xmlns:p15="http://schemas.microsoft.com/office/powerpoint/2012/main" userId="S-1-5-21-2141010622-1332239004-1031210941-19468" providerId="AD"/>
      </p:ext>
    </p:extLst>
  </p:cmAuthor>
  <p:cmAuthor id="5" name="Carole DUMAS" initials="CD" lastIdx="2" clrIdx="4">
    <p:extLst>
      <p:ext uri="{19B8F6BF-5375-455C-9EA6-DF929625EA0E}">
        <p15:presenceInfo xmlns:p15="http://schemas.microsoft.com/office/powerpoint/2012/main" userId="S-1-5-21-1597047255-612332996-623648099-67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685"/>
    <a:srgbClr val="E4F2FB"/>
    <a:srgbClr val="E3F1FB"/>
    <a:srgbClr val="EFF7FD"/>
    <a:srgbClr val="DEEFFB"/>
    <a:srgbClr val="010507"/>
    <a:srgbClr val="175C81"/>
    <a:srgbClr val="F2A50C"/>
    <a:srgbClr val="D1A62D"/>
    <a:srgbClr val="F9E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0" autoAdjust="0"/>
    <p:restoredTop sz="95332" autoAdjust="0"/>
  </p:normalViewPr>
  <p:slideViewPr>
    <p:cSldViewPr snapToGrid="0">
      <p:cViewPr varScale="1">
        <p:scale>
          <a:sx n="109" d="100"/>
          <a:sy n="109" d="100"/>
        </p:scale>
        <p:origin x="10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5-04-14T12:44:01.728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5-04-14T12:44:01.728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E14AB-94C6-4DE5-AB6C-6B5D8619EDFC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01302-6F1F-4FF0-9281-48E6AA803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715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88B72-C857-4E6B-9ED0-1BBF2E4C1FCF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F9AF8-F088-4A0F-8C51-6E7D79885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17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9AF8-F088-4A0F-8C51-6E7D7988554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0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C732-2B33-4D91-9E10-DBFE38D757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41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C732-2B33-4D91-9E10-DBFE38D7570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27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C732-2B33-4D91-9E10-DBFE38D7570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31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C732-2B33-4D91-9E10-DBFE38D7570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01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C732-2B33-4D91-9E10-DBFE38D7570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92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EF6-3C82-48BD-9EF7-35886F114156}" type="datetime1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09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9DA-8AB0-4546-8578-12959E379B35}" type="datetime1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61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47EB-F03A-4AE3-8AAC-F4583D7B67D9}" type="datetime1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4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9C94-ACB9-475D-92EB-4DBAA7A5F227}" type="datetime1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0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957-00CC-4D4D-8369-B9C5FEDC6E20}" type="datetime1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79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1848-D584-4E34-8FB5-D39CD18DC308}" type="datetime1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163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094E-BCEF-45D5-90E7-A5798E1E3442}" type="datetime1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08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BA22-03C2-41D3-8F85-C69027BF46F7}" type="datetime1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04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0D29-1756-4084-B1C4-8A73E112A60C}" type="datetime1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57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E81-0935-4431-98A0-2E9B4CA94CB2}" type="datetime1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6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884-9B4E-438D-84C3-51F6F362042C}" type="datetime1">
              <a:rPr lang="fr-FR" smtClean="0"/>
              <a:t>01/04/2026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7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208A-C5BC-4613-91A4-241B9DDFC607}" type="datetime1">
              <a:rPr lang="fr-FR" smtClean="0"/>
              <a:t>01/04/2026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56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3B53-AE3B-4569-B8BD-C9D17383AE5D}" type="datetime1">
              <a:rPr lang="fr-FR" smtClean="0"/>
              <a:t>01/04/2026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43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275-91B2-4935-9712-1EE5BC9EC68F}" type="datetime1">
              <a:rPr lang="fr-FR" smtClean="0"/>
              <a:t>01/04/2026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11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D6D6-E97D-42B3-B812-C45DD3633F31}" type="datetime1">
              <a:rPr lang="fr-FR" smtClean="0"/>
              <a:t>01/04/2026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1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2E9-D58B-4FEB-A0C1-11926EAB4175}" type="datetime1">
              <a:rPr lang="fr-FR" smtClean="0"/>
              <a:t>01/04/2026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38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B37A-3F24-4120-A4D5-377A21F8BBD3}" type="datetime1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563397-F06D-4B5A-88A4-4EDC2649C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3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hyperlink" Target="https://urldefense.com/v3/__https:/www.sf2h.net/publications/guide-de-prevention-de-la-transmission-par-voie-respiratoire.html__;!!DV4KuIgKKrh48VMFxQ!BCXH63DbaXsMi2eXOok89K3omGs-jd2xcOwSubPL_mG7ZedgGkgBpYcuAHStku0g-ZD_4WzLHL2Gxj8wfhQ8zDzLT-1A3DgD$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1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bing.com/videos/riverview/relatedvideo?q=fit+test+FFP2&amp;mid=2D8AACFF6582A8AB0A0D2D8AACFF6582A8AB0A0D&amp;FORM=V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q=FIT+check&amp;mid=29ACCA85D5CB88D610DE29ACCA85D5CB88D610DE&amp;FORM=VIRE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hyperlink" Target="https://www.youtube.com/watch?v=oX2SNQYkpto" TargetMode="External"/><Relationship Id="rId2" Type="http://schemas.openxmlformats.org/officeDocument/2006/relationships/hyperlink" Target="https://play.google.com/store/apps/details?id=fr.chubordeaux.BugControl&amp;hl=fr&amp;pli=1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comments" Target="../comments/commen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f2h.net/publications/prevenir-la-transmission-des-infections-un-document-ressource-pour-les-formateurs.html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antibioresistance.fr/ressources/prevention_IAS/PRIMO_Recommandations_EPI_gestion_IRA_ESMS.pdf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f2h.net/publications/actualisation-des-precautions-standard.html" TargetMode="External"/><Relationship Id="rId5" Type="http://schemas.openxmlformats.org/officeDocument/2006/relationships/hyperlink" Target="https://www.sf2h.net/publications/guide-de-prevention-de-la-transmission-par-voie-respiratoire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22D96-C44A-437C-ABF6-BF7D48F57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255" y="1355756"/>
            <a:ext cx="9637064" cy="207324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 de la transmission par voie respiratoire, </a:t>
            </a:r>
            <a:b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complément des précautions standard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F3C71-2289-4809-B266-646426869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" y="4410635"/>
            <a:ext cx="3645334" cy="24250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E53CE03-808B-4D86-BA23-B3EA8A314731}"/>
              </a:ext>
            </a:extLst>
          </p:cNvPr>
          <p:cNvSpPr txBox="1"/>
          <p:nvPr/>
        </p:nvSpPr>
        <p:spPr>
          <a:xfrm>
            <a:off x="3925354" y="4179802"/>
            <a:ext cx="372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>
                    <a:lumMod val="75000"/>
                  </a:schemeClr>
                </a:solidFill>
              </a:rPr>
              <a:t>Version du 27 Juin 2025</a:t>
            </a:r>
          </a:p>
        </p:txBody>
      </p:sp>
    </p:spTree>
    <p:extLst>
      <p:ext uri="{BB962C8B-B14F-4D97-AF65-F5344CB8AC3E}">
        <p14:creationId xmlns:p14="http://schemas.microsoft.com/office/powerpoint/2010/main" val="200362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95CFF7-3352-4870-9FC6-79AF3CB9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18317"/>
          </a:xfrm>
        </p:spPr>
        <p:txBody>
          <a:bodyPr/>
          <a:lstStyle/>
          <a:p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773B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Avant Octobre 2024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FDCF4DB-D85A-4DA9-80BC-AD65C4EA6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0" y="473276"/>
            <a:ext cx="11516342" cy="63847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BB69414-B65B-4B51-A5C9-400856E14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934" y="1204444"/>
            <a:ext cx="1909225" cy="14991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1C8F46-292F-402D-89CA-63CCE6E38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182" y="1131841"/>
            <a:ext cx="1899820" cy="15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0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0F088BB8-ED24-4CED-B916-96169C6568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28842" y="1907789"/>
            <a:ext cx="2137493" cy="3056417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533A11B-54D6-4657-A32C-4A17B03B01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709768" y="1893793"/>
            <a:ext cx="2202911" cy="3070413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2C91C2D-48D6-4331-B534-61C7D2785185}"/>
              </a:ext>
            </a:extLst>
          </p:cNvPr>
          <p:cNvSpPr/>
          <p:nvPr/>
        </p:nvSpPr>
        <p:spPr>
          <a:xfrm>
            <a:off x="5218356" y="3766407"/>
            <a:ext cx="1755287" cy="633743"/>
          </a:xfrm>
          <a:prstGeom prst="rightArrow">
            <a:avLst/>
          </a:prstGeom>
          <a:solidFill>
            <a:srgbClr val="15A0BC"/>
          </a:solidFill>
          <a:ln>
            <a:solidFill>
              <a:srgbClr val="15A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0D711BA-FF67-406D-8F26-D2A15711997F}"/>
              </a:ext>
            </a:extLst>
          </p:cNvPr>
          <p:cNvSpPr txBox="1"/>
          <p:nvPr/>
        </p:nvSpPr>
        <p:spPr>
          <a:xfrm>
            <a:off x="462987" y="5138168"/>
            <a:ext cx="8692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Intègre les connaissances récentes dans l’évaluation du risque pour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ajuster les mesures de prévention en conservant une approche la plus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pédagogique possible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Ces recommandations, disponibles en accès libre sur le site de la SF2H : (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hlinkClick r:id="rId4"/>
              </a:rPr>
              <a:t>voir ici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 constituent désormais un socle essentiel pour la prévention de la transmission des infections respiratoires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1D5499-A78A-4E84-96C7-0A9881259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637" y="1893793"/>
            <a:ext cx="2122754" cy="30704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AB3FF6D-DE92-4417-ACCD-A1BD8F3D1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84" y="1893793"/>
            <a:ext cx="2113078" cy="3056417"/>
          </a:xfrm>
          <a:prstGeom prst="rect">
            <a:avLst/>
          </a:prstGeom>
        </p:spPr>
      </p:pic>
      <p:sp>
        <p:nvSpPr>
          <p:cNvPr id="3" name="Explosion : 14 points 2">
            <a:extLst>
              <a:ext uri="{FF2B5EF4-FFF2-40B4-BE49-F238E27FC236}">
                <a16:creationId xmlns:a16="http://schemas.microsoft.com/office/drawing/2014/main" id="{6ADBFAFA-EC34-4A5E-8BFE-03D23C7DE42B}"/>
              </a:ext>
            </a:extLst>
          </p:cNvPr>
          <p:cNvSpPr/>
          <p:nvPr/>
        </p:nvSpPr>
        <p:spPr>
          <a:xfrm>
            <a:off x="4695063" y="1970020"/>
            <a:ext cx="2705959" cy="17505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Octobre 2024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1D6DFE9-AC72-4CBD-9795-319CBC5E6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2388" y="190346"/>
            <a:ext cx="1574199" cy="1574199"/>
          </a:xfrm>
          <a:prstGeom prst="rect">
            <a:avLst/>
          </a:prstGeom>
        </p:spPr>
      </p:pic>
      <p:sp>
        <p:nvSpPr>
          <p:cNvPr id="16" name="Titre 5">
            <a:extLst>
              <a:ext uri="{FF2B5EF4-FFF2-40B4-BE49-F238E27FC236}">
                <a16:creationId xmlns:a16="http://schemas.microsoft.com/office/drawing/2014/main" id="{7067CB21-7D9F-427C-8366-6B6D52569AC2}"/>
              </a:ext>
            </a:extLst>
          </p:cNvPr>
          <p:cNvSpPr txBox="1">
            <a:spLocks/>
          </p:cNvSpPr>
          <p:nvPr/>
        </p:nvSpPr>
        <p:spPr>
          <a:xfrm>
            <a:off x="575413" y="49068"/>
            <a:ext cx="9616520" cy="147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pour la prévention de la transmission par voie respiratoire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SF2H – </a:t>
            </a:r>
            <a:br>
              <a:rPr lang="fr-FR" b="1" dirty="0">
                <a:solidFill>
                  <a:srgbClr val="1A3D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0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08940D3-43E0-4032-BD22-5C742B698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8092" cy="1282164"/>
          </a:xfrm>
          <a:prstGeom prst="rect">
            <a:avLst/>
          </a:prstGeom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E040222F-6250-424D-AB7B-214FEE3BAAEC}"/>
              </a:ext>
            </a:extLst>
          </p:cNvPr>
          <p:cNvSpPr txBox="1">
            <a:spLocks/>
          </p:cNvSpPr>
          <p:nvPr/>
        </p:nvSpPr>
        <p:spPr>
          <a:xfrm>
            <a:off x="1204028" y="69131"/>
            <a:ext cx="8132255" cy="77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Bases de réflexion des nouvelles recommandations</a:t>
            </a:r>
          </a:p>
        </p:txBody>
      </p:sp>
      <p:pic>
        <p:nvPicPr>
          <p:cNvPr id="18436" name="Image 1">
            <a:extLst>
              <a:ext uri="{FF2B5EF4-FFF2-40B4-BE49-F238E27FC236}">
                <a16:creationId xmlns:a16="http://schemas.microsoft.com/office/drawing/2014/main" id="{0F17FC96-F9E6-406C-A3B5-E167BC4E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46" y="606490"/>
            <a:ext cx="6427931" cy="31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FBE3BA66-1033-4F9B-8B40-5F7B9C526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00" y="1787249"/>
            <a:ext cx="42851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8FB73E"/>
                </a:solidFill>
                <a:latin typeface="Verdana" panose="020B0604030504040204" pitchFamily="34" charset="0"/>
              </a:rPr>
              <a:t>Pas de dichotomie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8FB73E"/>
                </a:solidFill>
                <a:latin typeface="Verdana" panose="020B0604030504040204" pitchFamily="34" charset="0"/>
              </a:rPr>
              <a:t>Air </a:t>
            </a:r>
            <a:r>
              <a:rPr lang="fr-FR" altLang="fr-FR" sz="2400" b="1" i="1" dirty="0">
                <a:solidFill>
                  <a:srgbClr val="8FB73E"/>
                </a:solidFill>
                <a:latin typeface="Verdana" panose="020B0604030504040204" pitchFamily="34" charset="0"/>
              </a:rPr>
              <a:t>versus</a:t>
            </a:r>
            <a:r>
              <a:rPr lang="fr-FR" altLang="fr-FR" sz="2400" b="1" dirty="0">
                <a:solidFill>
                  <a:srgbClr val="8FB73E"/>
                </a:solidFill>
                <a:latin typeface="Verdana" panose="020B0604030504040204" pitchFamily="34" charset="0"/>
              </a:rPr>
              <a:t> Gouttelettes </a:t>
            </a:r>
          </a:p>
        </p:txBody>
      </p:sp>
      <p:pic>
        <p:nvPicPr>
          <p:cNvPr id="18439" name="Image 7">
            <a:extLst>
              <a:ext uri="{FF2B5EF4-FFF2-40B4-BE49-F238E27FC236}">
                <a16:creationId xmlns:a16="http://schemas.microsoft.com/office/drawing/2014/main" id="{10DD8125-BEDA-429E-B3AF-8B4B989BB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6" y="3140226"/>
            <a:ext cx="10562498" cy="351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vers le bas 5">
            <a:extLst>
              <a:ext uri="{FF2B5EF4-FFF2-40B4-BE49-F238E27FC236}">
                <a16:creationId xmlns:a16="http://schemas.microsoft.com/office/drawing/2014/main" id="{08F8A230-D838-42D9-B9BE-7037EF8AD867}"/>
              </a:ext>
            </a:extLst>
          </p:cNvPr>
          <p:cNvSpPr/>
          <p:nvPr/>
        </p:nvSpPr>
        <p:spPr>
          <a:xfrm>
            <a:off x="1631753" y="2961406"/>
            <a:ext cx="287338" cy="541338"/>
          </a:xfrm>
          <a:prstGeom prst="downArrow">
            <a:avLst/>
          </a:prstGeom>
          <a:solidFill>
            <a:srgbClr val="8FB73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66567E-0E48-48CD-B919-7F2332EEA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451" y="6658663"/>
            <a:ext cx="6142549" cy="2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5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du contenu 7">
            <a:extLst>
              <a:ext uri="{FF2B5EF4-FFF2-40B4-BE49-F238E27FC236}">
                <a16:creationId xmlns:a16="http://schemas.microsoft.com/office/drawing/2014/main" id="{405C3735-E83B-4BC7-8303-BEA5EFEA0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092" cy="1282164"/>
          </a:xfrm>
          <a:prstGeom prst="rect">
            <a:avLst/>
          </a:prstGeom>
        </p:spPr>
      </p:pic>
      <p:pic>
        <p:nvPicPr>
          <p:cNvPr id="19460" name="Image 1">
            <a:extLst>
              <a:ext uri="{FF2B5EF4-FFF2-40B4-BE49-F238E27FC236}">
                <a16:creationId xmlns:a16="http://schemas.microsoft.com/office/drawing/2014/main" id="{B795EC91-2CC0-4EB3-9699-9CEE2F1CD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07" y="-9886"/>
            <a:ext cx="52578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D28321-B0BD-AC58-8E11-FA76FB0F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38" y="2744114"/>
            <a:ext cx="9675191" cy="101202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B79A0D3E-1649-409C-AE6C-7A5AC9604DD2}"/>
              </a:ext>
            </a:extLst>
          </p:cNvPr>
          <p:cNvGrpSpPr>
            <a:grpSpLocks/>
          </p:cNvGrpSpPr>
          <p:nvPr/>
        </p:nvGrpSpPr>
        <p:grpSpPr bwMode="auto">
          <a:xfrm>
            <a:off x="707461" y="3587717"/>
            <a:ext cx="2039442" cy="1835092"/>
            <a:chOff x="200766" y="3501115"/>
            <a:chExt cx="1854766" cy="162230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BF973FA-1AD8-4717-8756-2AF7DBB6F714}"/>
                </a:ext>
              </a:extLst>
            </p:cNvPr>
            <p:cNvSpPr/>
            <p:nvPr/>
          </p:nvSpPr>
          <p:spPr>
            <a:xfrm>
              <a:off x="205940" y="3501115"/>
              <a:ext cx="1671720" cy="79154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Dynamique du nuage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3926E0E-7591-4B80-9775-1EE7A3908CDF}"/>
                </a:ext>
              </a:extLst>
            </p:cNvPr>
            <p:cNvSpPr txBox="1"/>
            <p:nvPr/>
          </p:nvSpPr>
          <p:spPr>
            <a:xfrm>
              <a:off x="200766" y="4307151"/>
              <a:ext cx="1854766" cy="816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Vitesse d’émission du</a:t>
              </a:r>
            </a:p>
            <a:p>
              <a:pPr>
                <a:defRPr/>
              </a:pP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nuage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D343A54-027E-4FEC-9AD5-B0B8DEA82DBD}"/>
              </a:ext>
            </a:extLst>
          </p:cNvPr>
          <p:cNvGrpSpPr>
            <a:grpSpLocks/>
          </p:cNvGrpSpPr>
          <p:nvPr/>
        </p:nvGrpSpPr>
        <p:grpSpPr bwMode="auto">
          <a:xfrm>
            <a:off x="2829745" y="3582804"/>
            <a:ext cx="2994027" cy="3363198"/>
            <a:chOff x="2316829" y="3501658"/>
            <a:chExt cx="2788257" cy="3362590"/>
          </a:xfrm>
        </p:grpSpPr>
        <p:sp>
          <p:nvSpPr>
            <p:cNvPr id="9" name="Signe Plus 8">
              <a:extLst>
                <a:ext uri="{FF2B5EF4-FFF2-40B4-BE49-F238E27FC236}">
                  <a16:creationId xmlns:a16="http://schemas.microsoft.com/office/drawing/2014/main" id="{2230E2AE-F416-484D-935B-8A20D9C24947}"/>
                </a:ext>
              </a:extLst>
            </p:cNvPr>
            <p:cNvSpPr/>
            <p:nvPr/>
          </p:nvSpPr>
          <p:spPr>
            <a:xfrm>
              <a:off x="2316829" y="3778404"/>
              <a:ext cx="199955" cy="287286"/>
            </a:xfrm>
            <a:prstGeom prst="mathPl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9473" name="Groupe 20">
              <a:extLst>
                <a:ext uri="{FF2B5EF4-FFF2-40B4-BE49-F238E27FC236}">
                  <a16:creationId xmlns:a16="http://schemas.microsoft.com/office/drawing/2014/main" id="{CE78362A-8333-4CBF-91AA-2C5E4E648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7650" y="3501658"/>
              <a:ext cx="2207436" cy="3362590"/>
              <a:chOff x="2897650" y="3501658"/>
              <a:chExt cx="2207436" cy="3362590"/>
            </a:xfrm>
          </p:grpSpPr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51CDA04B-AB5C-4DDB-A483-F6A4F62EA993}"/>
                  </a:ext>
                </a:extLst>
              </p:cNvPr>
              <p:cNvSpPr/>
              <p:nvPr/>
            </p:nvSpPr>
            <p:spPr>
              <a:xfrm>
                <a:off x="2897650" y="3501658"/>
                <a:ext cx="2064611" cy="792019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/>
                  <a:t>Conditions environnementales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EB23C39-F4E0-4146-85B1-C62E5B51A57E}"/>
                  </a:ext>
                </a:extLst>
              </p:cNvPr>
              <p:cNvSpPr txBox="1"/>
              <p:nvPr/>
            </p:nvSpPr>
            <p:spPr>
              <a:xfrm>
                <a:off x="2897650" y="4279392"/>
                <a:ext cx="2207436" cy="25848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Température - Hygrométrie</a:t>
                </a:r>
              </a:p>
              <a:p>
                <a:pPr>
                  <a:defRPr/>
                </a:pPr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Ecoulements d’air (aération, ventilation, déplacement des personnes et objets, points chauds…)</a:t>
                </a:r>
              </a:p>
            </p:txBody>
          </p:sp>
        </p:grpSp>
      </p:grpSp>
      <p:grpSp>
        <p:nvGrpSpPr>
          <p:cNvPr id="19469" name="Groupe 21">
            <a:extLst>
              <a:ext uri="{FF2B5EF4-FFF2-40B4-BE49-F238E27FC236}">
                <a16:creationId xmlns:a16="http://schemas.microsoft.com/office/drawing/2014/main" id="{B3B388DE-E49A-4C3C-9180-D9976C500B3E}"/>
              </a:ext>
            </a:extLst>
          </p:cNvPr>
          <p:cNvGrpSpPr>
            <a:grpSpLocks/>
          </p:cNvGrpSpPr>
          <p:nvPr/>
        </p:nvGrpSpPr>
        <p:grpSpPr bwMode="auto">
          <a:xfrm>
            <a:off x="6930773" y="3587712"/>
            <a:ext cx="2216977" cy="1404214"/>
            <a:chOff x="6159190" y="3522466"/>
            <a:chExt cx="2217748" cy="1403565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A6DF7FF6-FF3A-4BC7-8076-C4115CACA2E4}"/>
                </a:ext>
              </a:extLst>
            </p:cNvPr>
            <p:cNvSpPr/>
            <p:nvPr/>
          </p:nvSpPr>
          <p:spPr>
            <a:xfrm>
              <a:off x="6159190" y="3522466"/>
              <a:ext cx="2217748" cy="791796"/>
            </a:xfrm>
            <a:prstGeom prst="roundRect">
              <a:avLst/>
            </a:prstGeom>
            <a:solidFill>
              <a:srgbClr val="9BC2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Diminution infectiosité du MO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CCFCA67-5ADC-4213-8DA5-F4BBF45F6218}"/>
                </a:ext>
              </a:extLst>
            </p:cNvPr>
            <p:cNvSpPr txBox="1"/>
            <p:nvPr/>
          </p:nvSpPr>
          <p:spPr>
            <a:xfrm>
              <a:off x="6159191" y="4280217"/>
              <a:ext cx="2013650" cy="6458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Température Hygrométrie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B7F3A12-0899-4F6C-8D63-5095E2071D25}"/>
              </a:ext>
            </a:extLst>
          </p:cNvPr>
          <p:cNvGrpSpPr>
            <a:grpSpLocks/>
          </p:cNvGrpSpPr>
          <p:nvPr/>
        </p:nvGrpSpPr>
        <p:grpSpPr bwMode="auto">
          <a:xfrm>
            <a:off x="6231760" y="5155303"/>
            <a:ext cx="3636963" cy="1162050"/>
            <a:chOff x="5159366" y="4957530"/>
            <a:chExt cx="3637272" cy="1161943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371F900E-9123-4622-B771-2CA5D7B20181}"/>
                </a:ext>
              </a:extLst>
            </p:cNvPr>
            <p:cNvSpPr/>
            <p:nvPr/>
          </p:nvSpPr>
          <p:spPr>
            <a:xfrm>
              <a:off x="5159366" y="4957530"/>
              <a:ext cx="3637272" cy="116194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FR" dirty="0"/>
                <a:t>Dose infectieuse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FR" dirty="0"/>
                <a:t>Notion de champ proche et de champ lointain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FR" dirty="0"/>
                <a:t>Durée d’exposition</a:t>
              </a:r>
            </a:p>
          </p:txBody>
        </p:sp>
        <p:sp>
          <p:nvSpPr>
            <p:cNvPr id="16" name="Signe Plus 15">
              <a:extLst>
                <a:ext uri="{FF2B5EF4-FFF2-40B4-BE49-F238E27FC236}">
                  <a16:creationId xmlns:a16="http://schemas.microsoft.com/office/drawing/2014/main" id="{0F0E62AC-E5C3-491B-A476-8A2D47CD36AA}"/>
                </a:ext>
              </a:extLst>
            </p:cNvPr>
            <p:cNvSpPr/>
            <p:nvPr/>
          </p:nvSpPr>
          <p:spPr>
            <a:xfrm>
              <a:off x="7842469" y="5586122"/>
              <a:ext cx="546146" cy="507953"/>
            </a:xfrm>
            <a:prstGeom prst="mathPl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38905224-564F-4296-B405-33AC629C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099" y="4332486"/>
            <a:ext cx="1216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42B24EB-5CF4-44E2-8D20-93A75BFC2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451" y="6658663"/>
            <a:ext cx="6142549" cy="287339"/>
          </a:xfrm>
          <a:prstGeom prst="rect">
            <a:avLst/>
          </a:prstGeom>
        </p:spPr>
      </p:pic>
      <p:sp>
        <p:nvSpPr>
          <p:cNvPr id="26" name="Signe Plus 25">
            <a:extLst>
              <a:ext uri="{FF2B5EF4-FFF2-40B4-BE49-F238E27FC236}">
                <a16:creationId xmlns:a16="http://schemas.microsoft.com/office/drawing/2014/main" id="{456EC2E0-9D83-41C8-BBDA-CC7267C94FC5}"/>
              </a:ext>
            </a:extLst>
          </p:cNvPr>
          <p:cNvSpPr/>
          <p:nvPr/>
        </p:nvSpPr>
        <p:spPr bwMode="auto">
          <a:xfrm>
            <a:off x="6118537" y="3865696"/>
            <a:ext cx="214711" cy="287338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95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412ADF49-212A-44E2-ABD9-C5070312C35E}"/>
              </a:ext>
            </a:extLst>
          </p:cNvPr>
          <p:cNvSpPr txBox="1">
            <a:spLocks/>
          </p:cNvSpPr>
          <p:nvPr/>
        </p:nvSpPr>
        <p:spPr>
          <a:xfrm>
            <a:off x="174671" y="0"/>
            <a:ext cx="11842657" cy="918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>
                <a:solidFill>
                  <a:srgbClr val="1773B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</a:t>
            </a:r>
            <a:r>
              <a:rPr lang="fr-FR" sz="4400" b="1" dirty="0">
                <a:solidFill>
                  <a:srgbClr val="1773B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pratique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AD752-8716-41D5-8C51-89EC87014FFF}"/>
              </a:ext>
            </a:extLst>
          </p:cNvPr>
          <p:cNvSpPr/>
          <p:nvPr/>
        </p:nvSpPr>
        <p:spPr>
          <a:xfrm>
            <a:off x="411756" y="982724"/>
            <a:ext cx="113684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1773B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devez-vous connaitre avant de prendre en charge un patient ?</a:t>
            </a:r>
            <a:endParaRPr lang="fr-FR" sz="3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C44E2E-E104-430B-AB70-B3023496E166}"/>
              </a:ext>
            </a:extLst>
          </p:cNvPr>
          <p:cNvSpPr/>
          <p:nvPr/>
        </p:nvSpPr>
        <p:spPr>
          <a:xfrm>
            <a:off x="2596283" y="2816968"/>
            <a:ext cx="7353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</a:rPr>
              <a:t>La qualité de l’air </a:t>
            </a:r>
            <a:r>
              <a:rPr lang="fr-FR" sz="3200" dirty="0">
                <a:solidFill>
                  <a:srgbClr val="00B050"/>
                </a:solidFill>
              </a:rPr>
              <a:t>(</a:t>
            </a:r>
            <a:r>
              <a:rPr lang="fr-FR" sz="2800" dirty="0">
                <a:solidFill>
                  <a:srgbClr val="00B050"/>
                </a:solidFill>
              </a:rPr>
              <a:t>Chambre ou service</a:t>
            </a:r>
            <a:r>
              <a:rPr lang="fr-FR" sz="32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C9C398-4E97-4DAE-B31D-4AC94DB1CA35}"/>
              </a:ext>
            </a:extLst>
          </p:cNvPr>
          <p:cNvSpPr/>
          <p:nvPr/>
        </p:nvSpPr>
        <p:spPr>
          <a:xfrm>
            <a:off x="3022982" y="3659412"/>
            <a:ext cx="8438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La</a:t>
            </a:r>
            <a:r>
              <a:rPr lang="fr-FR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pathologie du patient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67235-43BF-4BBF-AA92-D56F5D8D3302}"/>
              </a:ext>
            </a:extLst>
          </p:cNvPr>
          <p:cNvSpPr/>
          <p:nvPr/>
        </p:nvSpPr>
        <p:spPr>
          <a:xfrm>
            <a:off x="5956040" y="5356522"/>
            <a:ext cx="4929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Le type de soins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D67DB5-3288-43AA-B420-0638652EDAFF}"/>
              </a:ext>
            </a:extLst>
          </p:cNvPr>
          <p:cNvSpPr/>
          <p:nvPr/>
        </p:nvSpPr>
        <p:spPr>
          <a:xfrm>
            <a:off x="5101178" y="4473616"/>
            <a:ext cx="3730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La durée du soin</a:t>
            </a:r>
          </a:p>
        </p:txBody>
      </p:sp>
    </p:spTree>
    <p:extLst>
      <p:ext uri="{BB962C8B-B14F-4D97-AF65-F5344CB8AC3E}">
        <p14:creationId xmlns:p14="http://schemas.microsoft.com/office/powerpoint/2010/main" val="18566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EF452D-0D6D-4BA6-8DB5-15DF97E1E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9782" y="221622"/>
            <a:ext cx="10860447" cy="864695"/>
          </a:xfrm>
        </p:spPr>
        <p:txBody>
          <a:bodyPr>
            <a:normAutofit fontScale="62500" lnSpcReduction="20000"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fr-FR" sz="4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Différents facteurs de risque de transmission respiratoire </a:t>
            </a:r>
            <a:r>
              <a:rPr lang="fr-FR" sz="2000" dirty="0">
                <a:solidFill>
                  <a:srgbClr val="0070C0"/>
                </a:solidFill>
                <a:cs typeface="Calibri" panose="020F0502020204030204" pitchFamily="34" charset="0"/>
              </a:rPr>
              <a:t>:</a:t>
            </a:r>
            <a:endParaRPr lang="fr-F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Espace réservé du contenu 7">
            <a:extLst>
              <a:ext uri="{FF2B5EF4-FFF2-40B4-BE49-F238E27FC236}">
                <a16:creationId xmlns:a16="http://schemas.microsoft.com/office/drawing/2014/main" id="{46E0EB31-9954-42AF-B1B8-B54D48EB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6" y="22711"/>
            <a:ext cx="908092" cy="1282164"/>
          </a:xfrm>
          <a:prstGeom prst="rect">
            <a:avLst/>
          </a:prstGeom>
        </p:spPr>
      </p:pic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CE5D8839-8C58-4657-B6C3-CD63C40A33F5}"/>
              </a:ext>
            </a:extLst>
          </p:cNvPr>
          <p:cNvSpPr/>
          <p:nvPr/>
        </p:nvSpPr>
        <p:spPr>
          <a:xfrm>
            <a:off x="4534640" y="1853831"/>
            <a:ext cx="3414056" cy="2048434"/>
          </a:xfrm>
          <a:prstGeom prst="flowChartAlternateProcess">
            <a:avLst/>
          </a:prstGeom>
          <a:solidFill>
            <a:srgbClr val="5B9BD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80"/>
              </a:lnSpc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Pathogène :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Transmissibilité 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Survie dans l’environnement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Connu ou inconnu (REB)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/>
              <a:t>,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25642F6-85EB-875A-BA8F-398116E3256C}"/>
              </a:ext>
            </a:extLst>
          </p:cNvPr>
          <p:cNvSpPr/>
          <p:nvPr/>
        </p:nvSpPr>
        <p:spPr>
          <a:xfrm>
            <a:off x="8154832" y="1853831"/>
            <a:ext cx="3414056" cy="20484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de l’exposition :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Champ proche/lointain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Durée de l’exposition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Procédure générant des aérosols (PGA)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91B7A9D-73DE-14D4-ED1D-15C0DB3199B0}"/>
              </a:ext>
            </a:extLst>
          </p:cNvPr>
          <p:cNvSpPr/>
          <p:nvPr/>
        </p:nvSpPr>
        <p:spPr>
          <a:xfrm>
            <a:off x="2028462" y="4269324"/>
            <a:ext cx="3994103" cy="1934705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 infectée :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Symptômes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Charge microbienne excrétée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Port de masque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BCEF8AD-B1BB-08AC-F048-62275A92D41C}"/>
              </a:ext>
            </a:extLst>
          </p:cNvPr>
          <p:cNvSpPr/>
          <p:nvPr/>
        </p:nvSpPr>
        <p:spPr>
          <a:xfrm>
            <a:off x="6270050" y="4269325"/>
            <a:ext cx="3634489" cy="19347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 exposée :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Etat immunitaire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Port d’EPI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247105D-7C04-91D6-2545-7DA46874A5F4}"/>
              </a:ext>
            </a:extLst>
          </p:cNvPr>
          <p:cNvSpPr/>
          <p:nvPr/>
        </p:nvSpPr>
        <p:spPr>
          <a:xfrm>
            <a:off x="182530" y="1823899"/>
            <a:ext cx="4145974" cy="2048434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Ventilation :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Conformité aux recommandations ?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Renouvellement d’air, avec apport d’air neuf ?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D305D22-8BCE-4FAC-9289-58F723F97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801" y="6672276"/>
            <a:ext cx="4820199" cy="2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9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956D35D-A3EF-2A7E-D89D-A5AA58C81FD4}"/>
              </a:ext>
            </a:extLst>
          </p:cNvPr>
          <p:cNvSpPr/>
          <p:nvPr/>
        </p:nvSpPr>
        <p:spPr>
          <a:xfrm>
            <a:off x="1642115" y="395949"/>
            <a:ext cx="4145974" cy="2048434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Ventilation :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Conformité aux recommandations ?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Renouvellement d’air, avec apport d’air neuf ?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…</a:t>
            </a:r>
          </a:p>
        </p:txBody>
      </p:sp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BC7DA320-13B1-A472-52F4-46FB2491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092" cy="12821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1C8C9B-CBFB-2528-41E4-6417B4EDEBF8}"/>
              </a:ext>
            </a:extLst>
          </p:cNvPr>
          <p:cNvSpPr/>
          <p:nvPr/>
        </p:nvSpPr>
        <p:spPr>
          <a:xfrm>
            <a:off x="1758637" y="3007160"/>
            <a:ext cx="925703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70AD47"/>
                </a:solidFill>
                <a:latin typeface="Calibri"/>
              </a:rPr>
              <a:t>R4.</a:t>
            </a:r>
            <a:r>
              <a:rPr lang="fr-FR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3200" dirty="0">
                <a:solidFill>
                  <a:prstClr val="black"/>
                </a:solidFill>
                <a:latin typeface="Calibri"/>
              </a:rPr>
              <a:t>Il est fortement recommandé que les </a:t>
            </a:r>
            <a:r>
              <a:rPr lang="fr-FR" sz="3200" b="1" dirty="0">
                <a:solidFill>
                  <a:srgbClr val="70AD47"/>
                </a:solidFill>
                <a:latin typeface="Calibri"/>
              </a:rPr>
              <a:t>chambres</a:t>
            </a:r>
            <a:r>
              <a:rPr lang="fr-FR" sz="3200" dirty="0">
                <a:solidFill>
                  <a:prstClr val="black"/>
                </a:solidFill>
                <a:latin typeface="Calibri"/>
              </a:rPr>
              <a:t> de patients/résidents disposent de </a:t>
            </a:r>
            <a:r>
              <a:rPr lang="fr-FR" sz="3200" b="1" dirty="0">
                <a:solidFill>
                  <a:srgbClr val="70AD47"/>
                </a:solidFill>
                <a:latin typeface="Calibri"/>
              </a:rPr>
              <a:t>fenêtres qui puissent être ouvertes</a:t>
            </a:r>
            <a:r>
              <a:rPr lang="fr-FR" sz="3200" dirty="0">
                <a:solidFill>
                  <a:prstClr val="black"/>
                </a:solidFill>
                <a:latin typeface="Calibri"/>
              </a:rPr>
              <a:t>, dans le respect de leur sécurité (hors ZEM* et chambre en dépression)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82CEFF-B52C-4BC3-8B05-D4FD388F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743" y="6621897"/>
            <a:ext cx="5047257" cy="236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93156B-231C-4A74-9642-DFF3A98014C0}"/>
              </a:ext>
            </a:extLst>
          </p:cNvPr>
          <p:cNvSpPr/>
          <p:nvPr/>
        </p:nvSpPr>
        <p:spPr>
          <a:xfrm>
            <a:off x="494391" y="6457890"/>
            <a:ext cx="4429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  <a:latin typeface="Calibri"/>
              </a:rPr>
              <a:t>*ZEM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: </a:t>
            </a:r>
            <a:r>
              <a:rPr lang="fr-FR" b="1" dirty="0">
                <a:solidFill>
                  <a:prstClr val="black"/>
                </a:solidFill>
                <a:latin typeface="Calibri"/>
              </a:rPr>
              <a:t>Z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one à </a:t>
            </a:r>
            <a:r>
              <a:rPr lang="fr-FR" b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nvironnement </a:t>
            </a:r>
            <a:r>
              <a:rPr lang="fr-FR" b="1" dirty="0">
                <a:solidFill>
                  <a:prstClr val="black"/>
                </a:solidFill>
                <a:latin typeface="Calibri"/>
              </a:rPr>
              <a:t>M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aitrisé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079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025B29D-7409-46A2-960D-9898F52B5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864" y="2485748"/>
            <a:ext cx="4986556" cy="30661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9DB282-FEE1-4E49-9588-BD5757828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238" y="3970544"/>
            <a:ext cx="688908" cy="2438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9F7E3B-E151-4783-842D-9B2A6A30C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238" y="4347459"/>
            <a:ext cx="688908" cy="243861"/>
          </a:xfrm>
          <a:prstGeom prst="rect">
            <a:avLst/>
          </a:prstGeom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743EBCE-8EFB-4CFA-8CA9-A9EFFA8830C7}"/>
              </a:ext>
            </a:extLst>
          </p:cNvPr>
          <p:cNvSpPr/>
          <p:nvPr/>
        </p:nvSpPr>
        <p:spPr>
          <a:xfrm>
            <a:off x="4178577" y="1016641"/>
            <a:ext cx="597793" cy="345033"/>
          </a:xfrm>
          <a:prstGeom prst="rightArrow">
            <a:avLst/>
          </a:prstGeom>
          <a:solidFill>
            <a:srgbClr val="15A0BC"/>
          </a:solidFill>
          <a:ln>
            <a:solidFill>
              <a:srgbClr val="15A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C6224C8-2FE9-9645-823C-457BCB5860EC}"/>
              </a:ext>
            </a:extLst>
          </p:cNvPr>
          <p:cNvSpPr/>
          <p:nvPr/>
        </p:nvSpPr>
        <p:spPr>
          <a:xfrm>
            <a:off x="242587" y="347922"/>
            <a:ext cx="4120587" cy="2048434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Ventilation :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Conformité aux recommandations ?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Renouvellement d’air, avec apport d’air neuf ?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…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9A0FC4F7-0BE1-A13D-FF11-C2AA6B06370E}"/>
              </a:ext>
            </a:extLst>
          </p:cNvPr>
          <p:cNvSpPr txBox="1">
            <a:spLocks/>
          </p:cNvSpPr>
          <p:nvPr/>
        </p:nvSpPr>
        <p:spPr bwMode="auto">
          <a:xfrm>
            <a:off x="5017929" y="239904"/>
            <a:ext cx="6336193" cy="244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R5.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Il est rappelé que les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débits minimums à respecter d’apport d’air neuf par personne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soient conformes au </a:t>
            </a: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Code du travail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Réglementaire)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Il est fortement recommandé que ces débits permettent d’obtenir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un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taux de CO2 dans un local occupé &lt; 1300 ppm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(et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si possible &lt; 800 ppm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C304776-5A43-ABC5-BEF6-A196A949E518}"/>
              </a:ext>
            </a:extLst>
          </p:cNvPr>
          <p:cNvGrpSpPr>
            <a:grpSpLocks/>
          </p:cNvGrpSpPr>
          <p:nvPr/>
        </p:nvGrpSpPr>
        <p:grpSpPr bwMode="auto">
          <a:xfrm>
            <a:off x="1053753" y="2541029"/>
            <a:ext cx="3322638" cy="4032250"/>
            <a:chOff x="305226" y="2133041"/>
            <a:chExt cx="3322712" cy="4032261"/>
          </a:xfrm>
        </p:grpSpPr>
        <p:pic>
          <p:nvPicPr>
            <p:cNvPr id="16" name="Image 6">
              <a:extLst>
                <a:ext uri="{FF2B5EF4-FFF2-40B4-BE49-F238E27FC236}">
                  <a16:creationId xmlns:a16="http://schemas.microsoft.com/office/drawing/2014/main" id="{308BE459-0489-3A44-D705-C0A20240E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88"/>
            <a:stretch>
              <a:fillRect/>
            </a:stretch>
          </p:blipFill>
          <p:spPr bwMode="auto">
            <a:xfrm>
              <a:off x="457200" y="3210259"/>
              <a:ext cx="2818656" cy="2955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167636A-6793-3045-7C36-DCBB0AD2D946}"/>
                </a:ext>
              </a:extLst>
            </p:cNvPr>
            <p:cNvSpPr txBox="1"/>
            <p:nvPr/>
          </p:nvSpPr>
          <p:spPr>
            <a:xfrm>
              <a:off x="305226" y="2133041"/>
              <a:ext cx="3322712" cy="1077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prstClr val="black"/>
                  </a:solidFill>
                  <a:latin typeface="Calibri"/>
                </a:rPr>
                <a:t>Code du travail, chapitre II « Aération, assainissement, article R4222-6 »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prstClr val="black"/>
                  </a:solidFill>
                  <a:latin typeface="Calibri"/>
                </a:rPr>
                <a:t>Locaux à pollution non spécifique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prstClr val="black"/>
                  </a:solidFill>
                  <a:latin typeface="Calibri"/>
                </a:rPr>
                <a:t>En vigueur 01/05/2008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6D0C9BEB-F91B-9FDD-9C60-C283CF3B4B17}"/>
              </a:ext>
            </a:extLst>
          </p:cNvPr>
          <p:cNvSpPr txBox="1"/>
          <p:nvPr/>
        </p:nvSpPr>
        <p:spPr>
          <a:xfrm>
            <a:off x="5017929" y="5679837"/>
            <a:ext cx="5706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conformité de la ventilation (R5) est fixée annuellement pour chaque service/unité</a:t>
            </a:r>
          </a:p>
        </p:txBody>
      </p:sp>
      <p:sp>
        <p:nvSpPr>
          <p:cNvPr id="19" name="Bouton d’action : obtenir des informations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EC8B73-4D15-433F-7F54-BA9654C13980}"/>
              </a:ext>
            </a:extLst>
          </p:cNvPr>
          <p:cNvSpPr/>
          <p:nvPr/>
        </p:nvSpPr>
        <p:spPr>
          <a:xfrm>
            <a:off x="4363174" y="5858607"/>
            <a:ext cx="597793" cy="658122"/>
          </a:xfrm>
          <a:prstGeom prst="actionButtonInform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6124DD3-EC83-46E7-A543-E5EF1AF08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974" y="6584713"/>
            <a:ext cx="5493026" cy="25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3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7856D08-B725-4209-8452-282B2BAAF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39" y="633029"/>
            <a:ext cx="6489576" cy="58716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B1A0D6-4A8B-4A80-8292-FBC94D69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342" y="5824728"/>
            <a:ext cx="7254410" cy="794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457D1E-B613-4369-A5D7-D68EE85C3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1269" y="104130"/>
            <a:ext cx="10341846" cy="587726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micro-organismes classés en 3 catégories selon</a:t>
            </a:r>
            <a:r>
              <a:rPr lang="fr-FR" sz="2400" dirty="0">
                <a:solidFill>
                  <a:srgbClr val="9DC337"/>
                </a:solidFill>
              </a:rPr>
              <a:t>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SF2H </a:t>
            </a:r>
          </a:p>
        </p:txBody>
      </p:sp>
      <p:pic>
        <p:nvPicPr>
          <p:cNvPr id="12" name="Espace réservé du contenu 7">
            <a:extLst>
              <a:ext uri="{FF2B5EF4-FFF2-40B4-BE49-F238E27FC236}">
                <a16:creationId xmlns:a16="http://schemas.microsoft.com/office/drawing/2014/main" id="{45BF500A-33EC-40D0-A95A-D8D3A3CAB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65"/>
            <a:ext cx="868091" cy="1225685"/>
          </a:xfrm>
          <a:prstGeom prst="rect">
            <a:avLst/>
          </a:prstGeom>
        </p:spPr>
      </p:pic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0C1C626A-B172-4685-4307-3EA2C77BCCE4}"/>
              </a:ext>
            </a:extLst>
          </p:cNvPr>
          <p:cNvSpPr/>
          <p:nvPr/>
        </p:nvSpPr>
        <p:spPr>
          <a:xfrm>
            <a:off x="434045" y="2694918"/>
            <a:ext cx="3414056" cy="1794355"/>
          </a:xfrm>
          <a:prstGeom prst="flowChartAlternateProcess">
            <a:avLst/>
          </a:prstGeom>
          <a:solidFill>
            <a:srgbClr val="5B9BD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80"/>
              </a:lnSpc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Pathogène :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Transmissibilité 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Survie dans l’environnement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Connu ou inconnu (REB)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/>
              <a:t>,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DE5F76-4A32-4478-889F-D49AED49D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907" y="6641553"/>
            <a:ext cx="4802093" cy="2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73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D28B863-BE4B-CEE3-7479-46D13872F4F4}"/>
              </a:ext>
            </a:extLst>
          </p:cNvPr>
          <p:cNvSpPr/>
          <p:nvPr/>
        </p:nvSpPr>
        <p:spPr>
          <a:xfrm>
            <a:off x="846238" y="205617"/>
            <a:ext cx="3414056" cy="20484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de l’exposition :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Champ proche/lointain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Durée de l’exposition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Procédure générant des aérosols (PGA) 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398B7C4-8D45-690F-FD17-AF73A95E4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1753" cy="920230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1504D0D-DCF7-46DD-B428-2C27776DE0F7}"/>
              </a:ext>
            </a:extLst>
          </p:cNvPr>
          <p:cNvSpPr txBox="1">
            <a:spLocks/>
          </p:cNvSpPr>
          <p:nvPr/>
        </p:nvSpPr>
        <p:spPr>
          <a:xfrm>
            <a:off x="846239" y="2596090"/>
            <a:ext cx="11361708" cy="36916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fr-FR" sz="3200" b="1" dirty="0">
                <a:solidFill>
                  <a:srgbClr val="C00000"/>
                </a:solidFill>
              </a:rPr>
              <a:t>Exposition</a:t>
            </a:r>
            <a:r>
              <a:rPr lang="fr-FR" sz="2800" dirty="0">
                <a:solidFill>
                  <a:schemeClr val="accent6"/>
                </a:solidFill>
              </a:rPr>
              <a:t> </a:t>
            </a:r>
            <a:r>
              <a:rPr lang="fr-FR" sz="2400" dirty="0">
                <a:solidFill>
                  <a:srgbClr val="002060"/>
                </a:solidFill>
              </a:rPr>
              <a:t>résulte d'une combinaison </a:t>
            </a:r>
            <a:r>
              <a:rPr lang="fr-FR" sz="2800" b="1" dirty="0">
                <a:solidFill>
                  <a:schemeClr val="tx2"/>
                </a:solidFill>
              </a:rPr>
              <a:t>:</a:t>
            </a:r>
            <a:r>
              <a:rPr lang="fr-FR" sz="2800" dirty="0"/>
              <a:t> </a:t>
            </a:r>
            <a:r>
              <a:rPr lang="fr-FR" sz="2400" b="1" dirty="0">
                <a:solidFill>
                  <a:srgbClr val="F3900D"/>
                </a:solidFill>
              </a:rPr>
              <a:t>Distance</a:t>
            </a:r>
            <a:r>
              <a:rPr lang="fr-FR" sz="2400" b="1" dirty="0">
                <a:solidFill>
                  <a:schemeClr val="accent6"/>
                </a:solidFill>
              </a:rPr>
              <a:t> </a:t>
            </a:r>
            <a:r>
              <a:rPr lang="fr-FR" sz="2400" b="1" dirty="0">
                <a:solidFill>
                  <a:srgbClr val="0D0D0D"/>
                </a:solidFill>
              </a:rPr>
              <a:t>x </a:t>
            </a:r>
            <a:r>
              <a:rPr lang="fr-FR" sz="2400" b="1" dirty="0">
                <a:solidFill>
                  <a:srgbClr val="FF0000"/>
                </a:solidFill>
              </a:rPr>
              <a:t>Durée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x</a:t>
            </a:r>
            <a:r>
              <a:rPr lang="fr-FR" sz="2400" b="1" dirty="0">
                <a:solidFill>
                  <a:schemeClr val="accent6"/>
                </a:solidFill>
              </a:rPr>
              <a:t> </a:t>
            </a:r>
            <a:r>
              <a:rPr lang="fr-F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Type de soins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F3900D"/>
                </a:solidFill>
              </a:rPr>
              <a:t>Distance</a:t>
            </a:r>
            <a:r>
              <a:rPr lang="fr-FR" sz="2400" dirty="0"/>
              <a:t> </a:t>
            </a:r>
            <a:r>
              <a:rPr lang="fr-FR" sz="2000" b="1" dirty="0">
                <a:solidFill>
                  <a:schemeClr val="tx2"/>
                </a:solidFill>
              </a:rPr>
              <a:t>: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2060"/>
                </a:solidFill>
              </a:rPr>
              <a:t>champ proche versus champ lointain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FF0000"/>
                </a:solidFill>
              </a:rPr>
              <a:t>Durée d’exposition </a:t>
            </a:r>
            <a:r>
              <a:rPr lang="fr-FR" sz="2000" b="1" dirty="0">
                <a:solidFill>
                  <a:schemeClr val="tx2"/>
                </a:solidFill>
              </a:rPr>
              <a:t>:</a:t>
            </a:r>
            <a:r>
              <a:rPr lang="fr-FR" sz="2000" dirty="0">
                <a:solidFill>
                  <a:srgbClr val="002060"/>
                </a:solidFill>
              </a:rPr>
              <a:t> seuils de 15 minutes et 30 minutes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Type de soins </a:t>
            </a:r>
            <a:r>
              <a:rPr lang="fr-FR" sz="2000" b="1" dirty="0">
                <a:solidFill>
                  <a:schemeClr val="tx2"/>
                </a:solidFill>
              </a:rPr>
              <a:t>: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2060"/>
                </a:solidFill>
              </a:rPr>
              <a:t>procédures générant des aérosols (PGA)</a:t>
            </a:r>
          </a:p>
          <a:p>
            <a:pPr algn="l">
              <a:defRPr/>
            </a:pPr>
            <a:endParaRPr lang="fr-FR" sz="2800" dirty="0"/>
          </a:p>
          <a:p>
            <a:pPr algn="l">
              <a:defRPr/>
            </a:pPr>
            <a:endParaRPr lang="fr-FR" sz="20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353EBD8-7BA9-4D40-BC60-FC63AD670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07" y="6629829"/>
            <a:ext cx="6907367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41235-082B-41BD-AD11-0D0AAE5AD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459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et 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96787-D6AB-469F-BD98-ADD3DD4F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10304431" cy="4318000"/>
          </a:xfrm>
        </p:spPr>
        <p:txBody>
          <a:bodyPr>
            <a:normAutofit/>
          </a:bodyPr>
          <a:lstStyle/>
          <a:p>
            <a:r>
              <a:rPr lang="fr-FR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Suite aux nouvelles Recommandations pour la Prévention de la transmission par voie respiratoire (SF2H, octobre 2024), l’inter-CPias a souhaité la mise à disposition d’un support clé en mains, destiné aux formateurs des Instituts de Formation aux Métiers de la Santé (IFMS)</a:t>
            </a:r>
          </a:p>
          <a:p>
            <a:pPr lvl="1"/>
            <a:r>
              <a:rPr lang="fr-FR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Utilisable en totalité ou en partie</a:t>
            </a:r>
          </a:p>
          <a:p>
            <a:pPr lvl="1"/>
            <a:r>
              <a:rPr lang="fr-FR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cas de modification(s) du contenu, merci aux formateurs de le(s) indiquer distinctement sur le support</a:t>
            </a:r>
          </a:p>
          <a:p>
            <a:pPr lvl="1"/>
            <a:endParaRPr lang="fr-FR" dirty="0"/>
          </a:p>
          <a:p>
            <a:r>
              <a:rPr lang="fr-FR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L’objectif est d’aider à l’appropriation des précautions respiratoires simples, renforcées, maximales, en remplacement des précautions complémentaires Air et Gouttelettes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373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4EEFA84-04C0-4215-B531-4BB99D704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376" y="1180618"/>
            <a:ext cx="8592623" cy="4996247"/>
          </a:xfrm>
          <a:prstGeom prst="rect">
            <a:avLst/>
          </a:prstGeom>
        </p:spPr>
      </p:pic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A8EDE8C8-1F5F-4456-B37B-02CB37B4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8485" cy="1085048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2035BDE-756A-C1E1-94B3-3526F1545CDF}"/>
              </a:ext>
            </a:extLst>
          </p:cNvPr>
          <p:cNvSpPr/>
          <p:nvPr/>
        </p:nvSpPr>
        <p:spPr>
          <a:xfrm>
            <a:off x="101983" y="2485831"/>
            <a:ext cx="3414056" cy="20484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de l’exposition :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Champ proche/lointain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Durée de l’exposition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Procédure générant des aérosols (PGA)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025C3F-4BDA-4900-B4B5-07638F09B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661" y="6623292"/>
            <a:ext cx="5017439" cy="2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80CCE-C4D8-4C05-BD6D-27D83A35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56" y="-119156"/>
            <a:ext cx="9052343" cy="150387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se protéger et protéger les autres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7E5049-9C21-4DCE-BE85-CD9BF1FBE44F}"/>
              </a:ext>
            </a:extLst>
          </p:cNvPr>
          <p:cNvSpPr/>
          <p:nvPr/>
        </p:nvSpPr>
        <p:spPr>
          <a:xfrm>
            <a:off x="2063758" y="5805205"/>
            <a:ext cx="7597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Différentes matrices en fonction de la qualité de la ventilation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F6B20348-6AC3-4408-BF1A-82E2B3664CA1}"/>
              </a:ext>
            </a:extLst>
          </p:cNvPr>
          <p:cNvSpPr/>
          <p:nvPr/>
        </p:nvSpPr>
        <p:spPr>
          <a:xfrm>
            <a:off x="1081880" y="6174591"/>
            <a:ext cx="1136584" cy="345033"/>
          </a:xfrm>
          <a:prstGeom prst="rightArrow">
            <a:avLst/>
          </a:prstGeom>
          <a:solidFill>
            <a:srgbClr val="15A0BC"/>
          </a:solidFill>
          <a:ln>
            <a:solidFill>
              <a:srgbClr val="15A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5887B1E9-B642-4995-899A-BC054351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0" y="0"/>
            <a:ext cx="908092" cy="1282164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013EA47-2419-4D89-D826-44C00418DDD5}"/>
              </a:ext>
            </a:extLst>
          </p:cNvPr>
          <p:cNvSpPr/>
          <p:nvPr/>
        </p:nvSpPr>
        <p:spPr>
          <a:xfrm>
            <a:off x="145477" y="2017173"/>
            <a:ext cx="4145974" cy="2048434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Ventilation :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Conformité aux recommandations ?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Renouvellement d’air, avec apport d’air neuf ?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…</a:t>
            </a:r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B7BC4F37-D96A-1C48-52A2-413473043451}"/>
              </a:ext>
            </a:extLst>
          </p:cNvPr>
          <p:cNvSpPr/>
          <p:nvPr/>
        </p:nvSpPr>
        <p:spPr>
          <a:xfrm>
            <a:off x="4388972" y="2753957"/>
            <a:ext cx="3414056" cy="2048434"/>
          </a:xfrm>
          <a:prstGeom prst="flowChartAlternateProcess">
            <a:avLst/>
          </a:prstGeom>
          <a:solidFill>
            <a:srgbClr val="5B9BD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80"/>
              </a:lnSpc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Pathogène :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Transmissibilité 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Survie dans l’environnement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Connu ou inconnu (REB)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/>
              <a:t>,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1B1D321-F858-18E3-C0FE-B9D5E6F4A021}"/>
              </a:ext>
            </a:extLst>
          </p:cNvPr>
          <p:cNvSpPr/>
          <p:nvPr/>
        </p:nvSpPr>
        <p:spPr>
          <a:xfrm>
            <a:off x="7900549" y="3604546"/>
            <a:ext cx="3414056" cy="20484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de l’exposition :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Champ proche/lointain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Durée de l’exposition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Procédure générant des aérosols (PGA)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46954-146A-9B27-0143-D35552DC5F8B}"/>
              </a:ext>
            </a:extLst>
          </p:cNvPr>
          <p:cNvSpPr/>
          <p:nvPr/>
        </p:nvSpPr>
        <p:spPr>
          <a:xfrm>
            <a:off x="564918" y="1038577"/>
            <a:ext cx="3307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00427-DF7E-5514-337B-AA762FC792EE}"/>
              </a:ext>
            </a:extLst>
          </p:cNvPr>
          <p:cNvSpPr/>
          <p:nvPr/>
        </p:nvSpPr>
        <p:spPr>
          <a:xfrm>
            <a:off x="4442454" y="1789419"/>
            <a:ext cx="3307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0ADB0B-2B1E-6E4E-E1E0-FA8ACBC5AC3E}"/>
              </a:ext>
            </a:extLst>
          </p:cNvPr>
          <p:cNvSpPr/>
          <p:nvPr/>
        </p:nvSpPr>
        <p:spPr>
          <a:xfrm>
            <a:off x="8007513" y="2681216"/>
            <a:ext cx="3307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9434D1F-EE09-47BF-A2F2-83002BE79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317" y="6680863"/>
            <a:ext cx="4977683" cy="2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88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1AC0323-A3C8-4F22-B239-A66136223251}"/>
              </a:ext>
            </a:extLst>
          </p:cNvPr>
          <p:cNvSpPr txBox="1"/>
          <p:nvPr/>
        </p:nvSpPr>
        <p:spPr>
          <a:xfrm>
            <a:off x="291299" y="1155"/>
            <a:ext cx="10264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9DC337"/>
                </a:solidFill>
              </a:defRPr>
            </a:lvl1pPr>
          </a:lstStyle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Différentes matrices en fonction de la qualité </a:t>
            </a:r>
          </a:p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 la ventilation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E58E74B-E8F5-4777-9785-55F3248074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8288" y="1304875"/>
            <a:ext cx="418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fr-FR" b="1" dirty="0">
                <a:solidFill>
                  <a:srgbClr val="00B050"/>
                </a:solidFill>
                <a:cs typeface="Calibri" panose="020F0502020204030204" pitchFamily="34" charset="0"/>
              </a:rPr>
              <a:t>Ventilation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  <a:cs typeface="Calibri" panose="020F0502020204030204" pitchFamily="34" charset="0"/>
              </a:rPr>
              <a:t>conforme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EE0301A-A9F9-4342-85CB-C0C8CC727DD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262044" y="1277844"/>
            <a:ext cx="418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fr-FR" b="1" dirty="0">
                <a:solidFill>
                  <a:srgbClr val="FF0000"/>
                </a:solidFill>
                <a:cs typeface="Calibri" panose="020F0502020204030204" pitchFamily="34" charset="0"/>
              </a:rPr>
              <a:t>Ventilation non conforme</a:t>
            </a:r>
          </a:p>
        </p:txBody>
      </p:sp>
      <p:sp>
        <p:nvSpPr>
          <p:cNvPr id="20" name="Flèche : droite rayée 19">
            <a:extLst>
              <a:ext uri="{FF2B5EF4-FFF2-40B4-BE49-F238E27FC236}">
                <a16:creationId xmlns:a16="http://schemas.microsoft.com/office/drawing/2014/main" id="{9F391466-3430-40AF-8E32-C26EE87C43C7}"/>
              </a:ext>
            </a:extLst>
          </p:cNvPr>
          <p:cNvSpPr/>
          <p:nvPr/>
        </p:nvSpPr>
        <p:spPr>
          <a:xfrm>
            <a:off x="3544616" y="6382137"/>
            <a:ext cx="739832" cy="329988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B2D0583-A5CE-4C6E-968F-27C3F6470C93}"/>
              </a:ext>
            </a:extLst>
          </p:cNvPr>
          <p:cNvSpPr txBox="1"/>
          <p:nvPr/>
        </p:nvSpPr>
        <p:spPr>
          <a:xfrm>
            <a:off x="4247872" y="6345785"/>
            <a:ext cx="740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Se référer aux procédures institutionnelles</a:t>
            </a:r>
          </a:p>
        </p:txBody>
      </p:sp>
      <p:pic>
        <p:nvPicPr>
          <p:cNvPr id="10" name="Espace réservé du contenu 7">
            <a:extLst>
              <a:ext uri="{FF2B5EF4-FFF2-40B4-BE49-F238E27FC236}">
                <a16:creationId xmlns:a16="http://schemas.microsoft.com/office/drawing/2014/main" id="{BD1ABB1C-3BF6-41F9-8E9A-0384143E8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6" y="22711"/>
            <a:ext cx="908092" cy="128216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D004926-BFCE-4D25-A68F-F033636C5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2" y="1793172"/>
            <a:ext cx="5237879" cy="26243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9353B7-7555-473F-A24B-5DC25BF65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246" y="1793172"/>
            <a:ext cx="5748906" cy="26243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153919B-0FC4-4784-9496-09C0BEB3F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437" y="4471138"/>
            <a:ext cx="8569844" cy="18554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58D259-36D3-4BCD-832C-997B7BA8E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6356" y="6668975"/>
            <a:ext cx="5098025" cy="2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6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B1FB82A7-B20F-48D4-B140-1B5D8B8764DC}"/>
              </a:ext>
            </a:extLst>
          </p:cNvPr>
          <p:cNvSpPr/>
          <p:nvPr/>
        </p:nvSpPr>
        <p:spPr>
          <a:xfrm>
            <a:off x="1144975" y="303802"/>
            <a:ext cx="11117129" cy="905417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► 3 niveaux de risque </a:t>
            </a:r>
          </a:p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niveaux de précautions complémentaires respiratoires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6CA12D0-8FE0-437F-BC91-120CDF63BAC9}"/>
              </a:ext>
            </a:extLst>
          </p:cNvPr>
          <p:cNvGrpSpPr/>
          <p:nvPr/>
        </p:nvGrpSpPr>
        <p:grpSpPr>
          <a:xfrm>
            <a:off x="1694579" y="1735468"/>
            <a:ext cx="6513685" cy="1243424"/>
            <a:chOff x="-413337" y="0"/>
            <a:chExt cx="6513685" cy="1243424"/>
          </a:xfrm>
          <a:solidFill>
            <a:schemeClr val="tx1"/>
          </a:solidFill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D3DC42E-49C3-4EE4-85EC-19068CBB41C8}"/>
                </a:ext>
              </a:extLst>
            </p:cNvPr>
            <p:cNvSpPr/>
            <p:nvPr/>
          </p:nvSpPr>
          <p:spPr>
            <a:xfrm>
              <a:off x="-413337" y="0"/>
              <a:ext cx="6513685" cy="12434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Rectangle : coins arrondis 4">
              <a:extLst>
                <a:ext uri="{FF2B5EF4-FFF2-40B4-BE49-F238E27FC236}">
                  <a16:creationId xmlns:a16="http://schemas.microsoft.com/office/drawing/2014/main" id="{D22F1A2D-BFCD-4ADD-9D02-0DABD304CCD3}"/>
                </a:ext>
              </a:extLst>
            </p:cNvPr>
            <p:cNvSpPr txBox="1"/>
            <p:nvPr/>
          </p:nvSpPr>
          <p:spPr>
            <a:xfrm>
              <a:off x="-376918" y="36419"/>
              <a:ext cx="4948008" cy="1170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Précautions respiratoires simples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557423C-C444-42D9-93EB-5684C2E2FF2C}"/>
              </a:ext>
            </a:extLst>
          </p:cNvPr>
          <p:cNvGrpSpPr/>
          <p:nvPr/>
        </p:nvGrpSpPr>
        <p:grpSpPr>
          <a:xfrm>
            <a:off x="3630622" y="3119726"/>
            <a:ext cx="6513685" cy="1243424"/>
            <a:chOff x="1" y="1450661"/>
            <a:chExt cx="6513685" cy="1243424"/>
          </a:xfrm>
          <a:solidFill>
            <a:srgbClr val="FFC614"/>
          </a:solidFill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6DFEE087-F230-462A-B366-54B150DFBB3B}"/>
                </a:ext>
              </a:extLst>
            </p:cNvPr>
            <p:cNvSpPr/>
            <p:nvPr/>
          </p:nvSpPr>
          <p:spPr>
            <a:xfrm>
              <a:off x="1" y="1450661"/>
              <a:ext cx="6513685" cy="12434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Rectangle : coins arrondis 4">
              <a:extLst>
                <a:ext uri="{FF2B5EF4-FFF2-40B4-BE49-F238E27FC236}">
                  <a16:creationId xmlns:a16="http://schemas.microsoft.com/office/drawing/2014/main" id="{CA14BB53-A55F-473B-B91C-34A661DD7C6D}"/>
                </a:ext>
              </a:extLst>
            </p:cNvPr>
            <p:cNvSpPr txBox="1"/>
            <p:nvPr/>
          </p:nvSpPr>
          <p:spPr>
            <a:xfrm>
              <a:off x="36420" y="1487080"/>
              <a:ext cx="4915257" cy="1170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Précautions respiratoires renforcées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EDCE618-1851-4F21-9E5A-789A7A178E21}"/>
              </a:ext>
            </a:extLst>
          </p:cNvPr>
          <p:cNvGrpSpPr/>
          <p:nvPr/>
        </p:nvGrpSpPr>
        <p:grpSpPr>
          <a:xfrm>
            <a:off x="4274704" y="4510002"/>
            <a:ext cx="6513685" cy="1138779"/>
            <a:chOff x="488528" y="2901322"/>
            <a:chExt cx="6513685" cy="124342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2E6427FF-479B-460A-9BD3-3640A492ACD8}"/>
                </a:ext>
              </a:extLst>
            </p:cNvPr>
            <p:cNvSpPr/>
            <p:nvPr/>
          </p:nvSpPr>
          <p:spPr>
            <a:xfrm>
              <a:off x="488528" y="2901322"/>
              <a:ext cx="6513685" cy="12434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Rectangle : coins arrondis 4">
              <a:extLst>
                <a:ext uri="{FF2B5EF4-FFF2-40B4-BE49-F238E27FC236}">
                  <a16:creationId xmlns:a16="http://schemas.microsoft.com/office/drawing/2014/main" id="{786BC41C-D81B-45EF-8950-2E5C1FED254D}"/>
                </a:ext>
              </a:extLst>
            </p:cNvPr>
            <p:cNvSpPr txBox="1"/>
            <p:nvPr/>
          </p:nvSpPr>
          <p:spPr>
            <a:xfrm>
              <a:off x="524947" y="2937741"/>
              <a:ext cx="4915257" cy="1170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Précautions respiratoires maximales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1612A36-8414-46A6-815E-2378B1468765}"/>
              </a:ext>
            </a:extLst>
          </p:cNvPr>
          <p:cNvGrpSpPr/>
          <p:nvPr/>
        </p:nvGrpSpPr>
        <p:grpSpPr>
          <a:xfrm>
            <a:off x="7150008" y="2508968"/>
            <a:ext cx="587253" cy="718306"/>
            <a:chOff x="4728409" y="915498"/>
            <a:chExt cx="808225" cy="808225"/>
          </a:xfrm>
          <a:solidFill>
            <a:schemeClr val="accent3">
              <a:lumMod val="75000"/>
            </a:schemeClr>
          </a:solidFill>
        </p:grpSpPr>
        <p:sp>
          <p:nvSpPr>
            <p:cNvPr id="18" name="Flèche : bas 17">
              <a:extLst>
                <a:ext uri="{FF2B5EF4-FFF2-40B4-BE49-F238E27FC236}">
                  <a16:creationId xmlns:a16="http://schemas.microsoft.com/office/drawing/2014/main" id="{B5E4E49C-2356-4ACF-8671-77B9C6AD9E35}"/>
                </a:ext>
              </a:extLst>
            </p:cNvPr>
            <p:cNvSpPr/>
            <p:nvPr/>
          </p:nvSpPr>
          <p:spPr>
            <a:xfrm>
              <a:off x="4728409" y="915498"/>
              <a:ext cx="808225" cy="808225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Flèche : bas 4">
              <a:extLst>
                <a:ext uri="{FF2B5EF4-FFF2-40B4-BE49-F238E27FC236}">
                  <a16:creationId xmlns:a16="http://schemas.microsoft.com/office/drawing/2014/main" id="{05AD02DC-A91E-4AFC-9E41-169376BFA49E}"/>
                </a:ext>
              </a:extLst>
            </p:cNvPr>
            <p:cNvSpPr txBox="1"/>
            <p:nvPr/>
          </p:nvSpPr>
          <p:spPr>
            <a:xfrm>
              <a:off x="4910260" y="915498"/>
              <a:ext cx="444523" cy="6081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3600" kern="1200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5744EAF-B4FE-40C1-91E9-FFC08A273B41}"/>
              </a:ext>
            </a:extLst>
          </p:cNvPr>
          <p:cNvGrpSpPr/>
          <p:nvPr/>
        </p:nvGrpSpPr>
        <p:grpSpPr>
          <a:xfrm>
            <a:off x="7907940" y="4032587"/>
            <a:ext cx="600647" cy="620979"/>
            <a:chOff x="4728409" y="915498"/>
            <a:chExt cx="808225" cy="808225"/>
          </a:xfrm>
          <a:solidFill>
            <a:schemeClr val="accent3">
              <a:lumMod val="75000"/>
            </a:schemeClr>
          </a:solidFill>
        </p:grpSpPr>
        <p:sp>
          <p:nvSpPr>
            <p:cNvPr id="21" name="Flèche : bas 20">
              <a:extLst>
                <a:ext uri="{FF2B5EF4-FFF2-40B4-BE49-F238E27FC236}">
                  <a16:creationId xmlns:a16="http://schemas.microsoft.com/office/drawing/2014/main" id="{11D6CF32-5CB6-44D7-B3D6-EC1FE4210157}"/>
                </a:ext>
              </a:extLst>
            </p:cNvPr>
            <p:cNvSpPr/>
            <p:nvPr/>
          </p:nvSpPr>
          <p:spPr>
            <a:xfrm>
              <a:off x="4728409" y="915498"/>
              <a:ext cx="808225" cy="808225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Flèche : bas 4">
              <a:extLst>
                <a:ext uri="{FF2B5EF4-FFF2-40B4-BE49-F238E27FC236}">
                  <a16:creationId xmlns:a16="http://schemas.microsoft.com/office/drawing/2014/main" id="{5B5C3866-385A-4C0B-A775-7421F80DDD65}"/>
                </a:ext>
              </a:extLst>
            </p:cNvPr>
            <p:cNvSpPr txBox="1"/>
            <p:nvPr/>
          </p:nvSpPr>
          <p:spPr>
            <a:xfrm>
              <a:off x="4910260" y="915498"/>
              <a:ext cx="444523" cy="6081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3600" kern="1200"/>
            </a:p>
          </p:txBody>
        </p:sp>
      </p:grpSp>
      <p:sp>
        <p:nvSpPr>
          <p:cNvPr id="23" name="Rectangle à coins arrondis 6">
            <a:extLst>
              <a:ext uri="{FF2B5EF4-FFF2-40B4-BE49-F238E27FC236}">
                <a16:creationId xmlns:a16="http://schemas.microsoft.com/office/drawing/2014/main" id="{94161587-5D2F-4862-B18B-35E96A814810}"/>
              </a:ext>
            </a:extLst>
          </p:cNvPr>
          <p:cNvSpPr/>
          <p:nvPr/>
        </p:nvSpPr>
        <p:spPr>
          <a:xfrm>
            <a:off x="516451" y="5831235"/>
            <a:ext cx="11441770" cy="925689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fontAlgn="auto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►</a:t>
            </a:r>
            <a:r>
              <a:rPr lang="fr-FR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le professionnel de santé prend en compte le micro-organisme, l’exposition (durée, proximité et gestes réalisés) et la qualité de la ventilation fixée annuellement au niveau du service/unité.</a:t>
            </a:r>
          </a:p>
        </p:txBody>
      </p:sp>
      <p:pic>
        <p:nvPicPr>
          <p:cNvPr id="24" name="Espace réservé du contenu 7">
            <a:extLst>
              <a:ext uri="{FF2B5EF4-FFF2-40B4-BE49-F238E27FC236}">
                <a16:creationId xmlns:a16="http://schemas.microsoft.com/office/drawing/2014/main" id="{C2173F48-02BB-4F92-A1AA-DDE8DE26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90" y="113129"/>
            <a:ext cx="908092" cy="128216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CA9F1A8-D9EB-4683-8196-08BBBF125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464" y="6633631"/>
            <a:ext cx="5271362" cy="2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76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2">
            <a:extLst>
              <a:ext uri="{FF2B5EF4-FFF2-40B4-BE49-F238E27FC236}">
                <a16:creationId xmlns:a16="http://schemas.microsoft.com/office/drawing/2014/main" id="{0AFCDBE1-D9F0-40A0-8F1B-119F914FB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518866"/>
              </p:ext>
            </p:extLst>
          </p:nvPr>
        </p:nvGraphicFramePr>
        <p:xfrm>
          <a:off x="287541" y="1410279"/>
          <a:ext cx="11609387" cy="529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059">
                  <a:extLst>
                    <a:ext uri="{9D8B030D-6E8A-4147-A177-3AD203B41FA5}">
                      <a16:colId xmlns:a16="http://schemas.microsoft.com/office/drawing/2014/main" val="156152855"/>
                    </a:ext>
                  </a:extLst>
                </a:gridCol>
                <a:gridCol w="3885164">
                  <a:extLst>
                    <a:ext uri="{9D8B030D-6E8A-4147-A177-3AD203B41FA5}">
                      <a16:colId xmlns:a16="http://schemas.microsoft.com/office/drawing/2014/main" val="1586565653"/>
                    </a:ext>
                  </a:extLst>
                </a:gridCol>
                <a:gridCol w="3885164">
                  <a:extLst>
                    <a:ext uri="{9D8B030D-6E8A-4147-A177-3AD203B41FA5}">
                      <a16:colId xmlns:a16="http://schemas.microsoft.com/office/drawing/2014/main" val="941569033"/>
                    </a:ext>
                  </a:extLst>
                </a:gridCol>
              </a:tblGrid>
              <a:tr h="807669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Précautions complémentaires respiratoires simples</a:t>
                      </a:r>
                    </a:p>
                  </a:txBody>
                  <a:tcPr>
                    <a:solidFill>
                      <a:srgbClr val="6EBC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Précautions complémentaires respiratoires renforcées</a:t>
                      </a:r>
                    </a:p>
                  </a:txBody>
                  <a:tcPr>
                    <a:solidFill>
                      <a:srgbClr val="FCBA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Précautions complémentaires respiratoires maximales</a:t>
                      </a:r>
                    </a:p>
                  </a:txBody>
                  <a:tcPr>
                    <a:solidFill>
                      <a:srgbClr val="EF75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54261"/>
                  </a:ext>
                </a:extLst>
              </a:tr>
              <a:tr h="467935">
                <a:tc gridSpan="3"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Pour les professionnels et les visiteurs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69536"/>
                  </a:ext>
                </a:extLst>
              </a:tr>
              <a:tr h="3499900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Masque à usage médical avant l’entrée dans la chambre et à retirer après la sortie de la chambre (jeté dans le circuit DASND)</a:t>
                      </a:r>
                    </a:p>
                    <a:p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 professionnels et visiteurs </a:t>
                      </a:r>
                      <a:r>
                        <a:rPr lang="fr-FR" sz="1800" b="1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immunodéprimés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/à risque d’infection grave : port d’un APR (FFP2)</a:t>
                      </a:r>
                    </a:p>
                    <a:p>
                      <a:endParaRPr lang="fr-FR" sz="1800" b="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Appareil de protection respiratoire (FFP2)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mettre avant d’entrer dans la chambre (y compris en l’absence du patient)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Après être sorti de la chambre, une fois la porte de chambre fermée Jeter APR (UU) selon le circuit institutionnel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800" dirty="0">
                          <a:effectLst/>
                        </a:rPr>
                        <a:t> </a:t>
                      </a:r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76669"/>
                  </a:ext>
                </a:extLst>
              </a:tr>
              <a:tr h="46793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Limiter le nombre de visiteurs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Limiter le nombre de visiteurs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06806"/>
                  </a:ext>
                </a:extLst>
              </a:tr>
            </a:tbl>
          </a:graphicData>
        </a:graphic>
      </p:graphicFrame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722552C4-CEB6-45F0-92CD-EE6336716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8092" cy="12821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A46C2EA-14C0-4AF5-B72B-ED3B8F084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362" y="6649277"/>
            <a:ext cx="4896638" cy="2290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DA77C7-890B-45A9-9CE8-EDC12801D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964" y="154481"/>
            <a:ext cx="8724350" cy="7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67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0AB544A-984F-49B3-A081-45BBD4C3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90548"/>
              </p:ext>
            </p:extLst>
          </p:nvPr>
        </p:nvGraphicFramePr>
        <p:xfrm>
          <a:off x="65314" y="986318"/>
          <a:ext cx="12126684" cy="579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049">
                  <a:extLst>
                    <a:ext uri="{9D8B030D-6E8A-4147-A177-3AD203B41FA5}">
                      <a16:colId xmlns:a16="http://schemas.microsoft.com/office/drawing/2014/main" val="156152855"/>
                    </a:ext>
                  </a:extLst>
                </a:gridCol>
                <a:gridCol w="194725">
                  <a:extLst>
                    <a:ext uri="{9D8B030D-6E8A-4147-A177-3AD203B41FA5}">
                      <a16:colId xmlns:a16="http://schemas.microsoft.com/office/drawing/2014/main" val="1586565653"/>
                    </a:ext>
                  </a:extLst>
                </a:gridCol>
                <a:gridCol w="3850093">
                  <a:extLst>
                    <a:ext uri="{9D8B030D-6E8A-4147-A177-3AD203B41FA5}">
                      <a16:colId xmlns:a16="http://schemas.microsoft.com/office/drawing/2014/main" val="203486100"/>
                    </a:ext>
                  </a:extLst>
                </a:gridCol>
                <a:gridCol w="4044817">
                  <a:extLst>
                    <a:ext uri="{9D8B030D-6E8A-4147-A177-3AD203B41FA5}">
                      <a16:colId xmlns:a16="http://schemas.microsoft.com/office/drawing/2014/main" val="941569033"/>
                    </a:ext>
                  </a:extLst>
                </a:gridCol>
              </a:tblGrid>
              <a:tr h="7348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Précautions complémentaires respiratoires simples</a:t>
                      </a:r>
                    </a:p>
                  </a:txBody>
                  <a:tcPr>
                    <a:solidFill>
                      <a:srgbClr val="6EBC8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Précautions complémentaires respiratoires renforcées</a:t>
                      </a:r>
                    </a:p>
                  </a:txBody>
                  <a:tcPr>
                    <a:solidFill>
                      <a:srgbClr val="FCBA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Précautions complémentaires respiratoires renforcées</a:t>
                      </a:r>
                    </a:p>
                  </a:txBody>
                  <a:tcPr>
                    <a:solidFill>
                      <a:srgbClr val="FCBA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Précautions complémentaires respiratoires maximales</a:t>
                      </a:r>
                    </a:p>
                  </a:txBody>
                  <a:tcPr>
                    <a:solidFill>
                      <a:srgbClr val="EF75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54261"/>
                  </a:ext>
                </a:extLst>
              </a:tr>
              <a:tr h="520552">
                <a:tc gridSpan="4">
                  <a:txBody>
                    <a:bodyPr/>
                    <a:lstStyle/>
                    <a:p>
                      <a:pPr algn="ctr"/>
                      <a:r>
                        <a:rPr lang="fr-FR" sz="2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Pour les patients / résidents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69536"/>
                  </a:ext>
                </a:extLst>
              </a:tr>
              <a:tr h="2296551">
                <a:tc gridSpan="2"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Chambre individuelle,</a:t>
                      </a:r>
                    </a:p>
                    <a:p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Porte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la chambre maintenue </a:t>
                      </a:r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fermée</a:t>
                      </a:r>
                    </a:p>
                    <a:p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Ventilation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ou </a:t>
                      </a:r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aération régulière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Sorties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chambre</a:t>
                      </a:r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encadrées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Chambre individuelle, porte de chambre maintenue fermée.</a:t>
                      </a:r>
                    </a:p>
                    <a:p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Ventilation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ou </a:t>
                      </a:r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aération régulière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Sorties 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chambre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limitées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Chambre individuelle, </a:t>
                      </a:r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porte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chambre maintenue </a:t>
                      </a:r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fermée</a:t>
                      </a:r>
                    </a:p>
                    <a:p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Ventilation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ou </a:t>
                      </a:r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aération régulière</a:t>
                      </a:r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Sorties 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chambre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limitées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Chambre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individuelle à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pression négative 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 </a:t>
                      </a:r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avec une ventilation additionnelle suppléante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et porte de chambre maintenue fermée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Sorties de chambre limitées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413840"/>
                  </a:ext>
                </a:extLst>
              </a:tr>
              <a:tr h="77950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 d’un </a:t>
                      </a:r>
                      <a:r>
                        <a:rPr lang="fr-FR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masque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 usage médical 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dès qu’une personne entre dans sa chambre, si cela est compatible avec son âge et sa situation clinique (Si immunodéprimés : port d’un APR (FFP2))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06806"/>
                  </a:ext>
                </a:extLst>
              </a:tr>
              <a:tr h="1458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 d’un masque à usage médical dès qu’il sort de sa chambre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 immunodéprimé : port d’un APR (FFP2)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 d’un </a:t>
                      </a:r>
                      <a:r>
                        <a:rPr lang="fr-FR" sz="1800" kern="1200" dirty="0">
                          <a:solidFill>
                            <a:srgbClr val="FF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 FFP2 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s’il est en capacité de le supporter (ou à défaut un masque à usage médical) dès qu’il sort de sa chambre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 d’un APR FFP2 dès qu’il sort de sa chambre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219817"/>
                  </a:ext>
                </a:extLst>
              </a:tr>
            </a:tbl>
          </a:graphicData>
        </a:graphic>
      </p:graphicFrame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2E2A642E-36D8-451A-B055-71FB16839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46449" cy="9115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AA7C02-8493-466F-AD6A-AD2EB3630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33" y="6655320"/>
            <a:ext cx="5182667" cy="2424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1C7E92-1B56-4718-80E8-0B2E0C592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230" y="81462"/>
            <a:ext cx="8724350" cy="7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0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65C4C9D4-2769-79BC-7926-8BBE9D1CCC38}"/>
              </a:ext>
            </a:extLst>
          </p:cNvPr>
          <p:cNvGrpSpPr/>
          <p:nvPr/>
        </p:nvGrpSpPr>
        <p:grpSpPr>
          <a:xfrm>
            <a:off x="-445997" y="888547"/>
            <a:ext cx="12204799" cy="5727966"/>
            <a:chOff x="-465875" y="1303164"/>
            <a:chExt cx="12204799" cy="5727966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A9B7022-53A9-36B8-24B6-6067ED91B054}"/>
                </a:ext>
              </a:extLst>
            </p:cNvPr>
            <p:cNvSpPr txBox="1"/>
            <p:nvPr/>
          </p:nvSpPr>
          <p:spPr bwMode="auto">
            <a:xfrm>
              <a:off x="1249781" y="1303164"/>
              <a:ext cx="2583427" cy="707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Simples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0A6ED95-8F29-0BB4-1015-882F9CC56F3A}"/>
                </a:ext>
              </a:extLst>
            </p:cNvPr>
            <p:cNvSpPr txBox="1"/>
            <p:nvPr/>
          </p:nvSpPr>
          <p:spPr bwMode="auto">
            <a:xfrm>
              <a:off x="4755746" y="1303165"/>
              <a:ext cx="2583426" cy="707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3900D"/>
                  </a:solidFill>
                  <a:effectLst/>
                  <a:uLnTx/>
                  <a:uFillTx/>
                  <a:latin typeface="Calibri"/>
                </a:rPr>
                <a:t>Renforcées</a:t>
              </a: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FF78BFF8-3853-E2CF-0F5C-E66F57C3A763}"/>
                </a:ext>
              </a:extLst>
            </p:cNvPr>
            <p:cNvSpPr/>
            <p:nvPr/>
          </p:nvSpPr>
          <p:spPr bwMode="auto">
            <a:xfrm>
              <a:off x="791887" y="2011051"/>
              <a:ext cx="3528494" cy="5020079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9A3C51EB-2BEF-A2CF-4C70-71AC4EEA0C65}"/>
                </a:ext>
              </a:extLst>
            </p:cNvPr>
            <p:cNvSpPr/>
            <p:nvPr/>
          </p:nvSpPr>
          <p:spPr bwMode="auto">
            <a:xfrm>
              <a:off x="4346795" y="1943809"/>
              <a:ext cx="3582044" cy="5020079"/>
            </a:xfrm>
            <a:prstGeom prst="roundRect">
              <a:avLst/>
            </a:prstGeom>
            <a:solidFill>
              <a:srgbClr val="FBC116"/>
            </a:solidFill>
            <a:ln w="25400" cap="flat" cmpd="sng" algn="ctr">
              <a:solidFill>
                <a:srgbClr val="E96822"/>
              </a:solidFill>
              <a:prstDash val="solid"/>
            </a:ln>
            <a:effectLst/>
          </p:spPr>
          <p:txBody>
            <a:bodyPr lIns="0" tIns="0" rIns="0" bIns="0" anchor="b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fr-FR" b="1" kern="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Minimum de renouvellement horaire de 6 V/h sans recyclage, ou aérer régulièrement par ouverture des fenêtres porte fermée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8F1ADD2E-131D-7766-6D3B-F64B7BBF81E7}"/>
                </a:ext>
              </a:extLst>
            </p:cNvPr>
            <p:cNvSpPr/>
            <p:nvPr/>
          </p:nvSpPr>
          <p:spPr bwMode="auto">
            <a:xfrm>
              <a:off x="7949406" y="2064997"/>
              <a:ext cx="3789518" cy="489889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tIns="0" rIns="0" bIns="0" anchor="b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fr-FR" sz="1600" b="1" kern="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fr-FR" sz="1600" b="1" kern="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fr-FR" b="1" kern="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fr-FR" b="1" kern="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fr-FR" b="1" kern="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fr-FR" b="1" kern="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Minimum de renouvellement horaire de 6 V/h sans recyclage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Chambre en dépression ou ventilation améliorée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Taux maximal de CO2 en occupation de 800 ppm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12C0445F-D490-510E-CC6B-4635A76F1BD6}"/>
                </a:ext>
              </a:extLst>
            </p:cNvPr>
            <p:cNvSpPr/>
            <p:nvPr/>
          </p:nvSpPr>
          <p:spPr>
            <a:xfrm>
              <a:off x="1036092" y="2135197"/>
              <a:ext cx="10458627" cy="1739542"/>
            </a:xfrm>
            <a:prstGeom prst="roundRect">
              <a:avLst/>
            </a:prstGeom>
            <a:noFill/>
            <a:ln w="698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B0D7F963-C420-361A-9241-9BE5395B71B9}"/>
                </a:ext>
              </a:extLst>
            </p:cNvPr>
            <p:cNvSpPr/>
            <p:nvPr/>
          </p:nvSpPr>
          <p:spPr>
            <a:xfrm>
              <a:off x="1706335" y="4588204"/>
              <a:ext cx="9874396" cy="553207"/>
            </a:xfrm>
            <a:prstGeom prst="roundRect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CE7A5A1A-2EF9-31AD-3116-91B2F6D4592F}"/>
                </a:ext>
              </a:extLst>
            </p:cNvPr>
            <p:cNvSpPr/>
            <p:nvPr/>
          </p:nvSpPr>
          <p:spPr>
            <a:xfrm>
              <a:off x="-19877" y="2677807"/>
              <a:ext cx="1297522" cy="56967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</a:t>
              </a: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5078A0CC-60EB-FF61-313C-A4D3FF3C2833}"/>
                </a:ext>
              </a:extLst>
            </p:cNvPr>
            <p:cNvSpPr/>
            <p:nvPr/>
          </p:nvSpPr>
          <p:spPr>
            <a:xfrm>
              <a:off x="5016742" y="2225994"/>
              <a:ext cx="5469444" cy="315727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Sorties limitées au strict nécessaire + encadrées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673EA0CF-1312-BDBD-6B4D-AAC7F4477013}"/>
                </a:ext>
              </a:extLst>
            </p:cNvPr>
            <p:cNvSpPr/>
            <p:nvPr/>
          </p:nvSpPr>
          <p:spPr>
            <a:xfrm>
              <a:off x="5023932" y="2616840"/>
              <a:ext cx="5469444" cy="33998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Visites limitées  + strictement encadrées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E481F3A3-7668-053D-3F9F-EA30DF39D2E0}"/>
                </a:ext>
              </a:extLst>
            </p:cNvPr>
            <p:cNvSpPr/>
            <p:nvPr/>
          </p:nvSpPr>
          <p:spPr>
            <a:xfrm>
              <a:off x="1219898" y="3420069"/>
              <a:ext cx="10086317" cy="34448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Masque médical 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dès qu’une personne entre dans la chambre</a:t>
              </a: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234D19F4-DF15-00F0-E779-FACECC66C76B}"/>
                </a:ext>
              </a:extLst>
            </p:cNvPr>
            <p:cNvSpPr/>
            <p:nvPr/>
          </p:nvSpPr>
          <p:spPr>
            <a:xfrm>
              <a:off x="5023932" y="3067009"/>
              <a:ext cx="5469444" cy="27794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Sortie = Masque FFP2 (à défaut masque médical)</a:t>
              </a: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553DFD66-2029-C4E9-DB90-3CFF89AB5742}"/>
                </a:ext>
              </a:extLst>
            </p:cNvPr>
            <p:cNvSpPr/>
            <p:nvPr/>
          </p:nvSpPr>
          <p:spPr>
            <a:xfrm>
              <a:off x="86814" y="4649603"/>
              <a:ext cx="1593319" cy="491808"/>
            </a:xfrm>
            <a:prstGeom prst="roundRect">
              <a:avLst/>
            </a:prstGeom>
            <a:solidFill>
              <a:srgbClr val="FFFF00"/>
            </a:solidFill>
            <a:ln w="25400" cap="flat" cmpd="sng" algn="ctr">
              <a:solidFill>
                <a:srgbClr val="FBC116"/>
              </a:solidFill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Professionnel </a:t>
              </a: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03E3A917-3BF7-CCDF-7E71-FF556D3D68F8}"/>
                </a:ext>
              </a:extLst>
            </p:cNvPr>
            <p:cNvSpPr/>
            <p:nvPr/>
          </p:nvSpPr>
          <p:spPr>
            <a:xfrm>
              <a:off x="4624335" y="4629392"/>
              <a:ext cx="5697398" cy="4223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Masque FFP2 avant d’entrée dans la chambre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E510E1-41A7-2250-10C2-B992943ED2CA}"/>
                </a:ext>
              </a:extLst>
            </p:cNvPr>
            <p:cNvSpPr/>
            <p:nvPr/>
          </p:nvSpPr>
          <p:spPr>
            <a:xfrm>
              <a:off x="1830511" y="4629392"/>
              <a:ext cx="19009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Masque médical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BB79DA5-13C4-CC8D-9A6B-531FF3587DF8}"/>
                </a:ext>
              </a:extLst>
            </p:cNvPr>
            <p:cNvSpPr/>
            <p:nvPr/>
          </p:nvSpPr>
          <p:spPr>
            <a:xfrm>
              <a:off x="-465875" y="2213755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Sorties encadrées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Sortie = Masque médical</a:t>
              </a:r>
            </a:p>
          </p:txBody>
        </p:sp>
      </p:grpSp>
      <p:pic>
        <p:nvPicPr>
          <p:cNvPr id="36" name="Espace réservé du contenu 7">
            <a:extLst>
              <a:ext uri="{FF2B5EF4-FFF2-40B4-BE49-F238E27FC236}">
                <a16:creationId xmlns:a16="http://schemas.microsoft.com/office/drawing/2014/main" id="{676E693B-9F00-AC1B-6622-AE703E25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45" y="-23415"/>
            <a:ext cx="1051866" cy="1284528"/>
          </a:xfrm>
          <a:prstGeom prst="rect">
            <a:avLst/>
          </a:prstGeom>
        </p:spPr>
      </p:pic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5A21BD30-F534-956F-A448-3A55D7986B38}"/>
              </a:ext>
            </a:extLst>
          </p:cNvPr>
          <p:cNvSpPr txBox="1">
            <a:spLocks/>
          </p:cNvSpPr>
          <p:nvPr/>
        </p:nvSpPr>
        <p:spPr bwMode="auto">
          <a:xfrm>
            <a:off x="1464581" y="9550"/>
            <a:ext cx="83994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 résumé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2684113-70B6-1F58-9778-7AB07ACD6A7C}"/>
              </a:ext>
            </a:extLst>
          </p:cNvPr>
          <p:cNvSpPr txBox="1"/>
          <p:nvPr/>
        </p:nvSpPr>
        <p:spPr bwMode="auto">
          <a:xfrm>
            <a:off x="8338915" y="944501"/>
            <a:ext cx="2583426" cy="707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Maximales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AA6FA4-1E7B-41D2-B7BB-398C95C38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251" y="6699731"/>
            <a:ext cx="5460041" cy="2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5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6">
            <a:extLst>
              <a:ext uri="{FF2B5EF4-FFF2-40B4-BE49-F238E27FC236}">
                <a16:creationId xmlns:a16="http://schemas.microsoft.com/office/drawing/2014/main" id="{4A2511BD-14F1-47A0-A7AE-412E646088AB}"/>
              </a:ext>
            </a:extLst>
          </p:cNvPr>
          <p:cNvSpPr/>
          <p:nvPr/>
        </p:nvSpPr>
        <p:spPr>
          <a:xfrm>
            <a:off x="160052" y="228171"/>
            <a:ext cx="6739511" cy="57730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Les points à retenir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CAF0AF-3ACC-402E-88EF-EF94428EFFB1}"/>
              </a:ext>
            </a:extLst>
          </p:cNvPr>
          <p:cNvSpPr txBox="1"/>
          <p:nvPr/>
        </p:nvSpPr>
        <p:spPr>
          <a:xfrm>
            <a:off x="160053" y="1320634"/>
            <a:ext cx="953926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Conformité de la ventilation </a:t>
            </a: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à vérifier et à maintenir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Mise à disposition de 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différents modèles et tailles de masque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à usage médical et FFP2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Liste définie de procédures générant des aérosols (PGA)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Professionnels et patients 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immunodéprimés/à risque d’infection grave </a:t>
            </a: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FFP2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Port de masque par la personne infectée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ventilation non conforme </a:t>
            </a: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=&gt; Ventilation à corriger 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=&gt; Aération régulière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=&gt; FFP2 selon gestes et durées</a:t>
            </a:r>
          </a:p>
          <a:p>
            <a:pPr>
              <a:spcAft>
                <a:spcPts val="600"/>
              </a:spcAft>
            </a:pPr>
            <a:endParaRPr lang="fr-FR" sz="2000" dirty="0">
              <a:solidFill>
                <a:srgbClr val="9DC337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BF7D4932-FB8F-431B-8E25-824FF5B06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78" y="175062"/>
            <a:ext cx="1209745" cy="14773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08E9A3-0EE6-401D-B8B1-14C8621D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96" y="6583307"/>
            <a:ext cx="5872204" cy="2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0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F8155-A83E-42F6-B94D-6BE6AB792ACC}"/>
              </a:ext>
            </a:extLst>
          </p:cNvPr>
          <p:cNvSpPr/>
          <p:nvPr/>
        </p:nvSpPr>
        <p:spPr>
          <a:xfrm>
            <a:off x="1302084" y="2408629"/>
            <a:ext cx="83487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Point sur les masques</a:t>
            </a:r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2B530FE4-24DD-44FB-878A-260BB6859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78" y="175062"/>
            <a:ext cx="1209745" cy="14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97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778AAC-C567-4DB6-AA3D-14CADD1C54CF}"/>
              </a:ext>
            </a:extLst>
          </p:cNvPr>
          <p:cNvSpPr/>
          <p:nvPr/>
        </p:nvSpPr>
        <p:spPr>
          <a:xfrm>
            <a:off x="948801" y="4223535"/>
            <a:ext cx="10611828" cy="1277273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RAPPEL : (R27) Pendant les épidémies hivernales </a:t>
            </a:r>
            <a:r>
              <a:rPr lang="fr-FR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masque à usage médical pour professionnels, patients et visiteurs, dès l’entrée dans les bâtiments dans lesquels circulent les patients/résidents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E4F14D-4F53-47D7-A8FE-8DC4340EA2A0}"/>
              </a:ext>
            </a:extLst>
          </p:cNvPr>
          <p:cNvSpPr txBox="1"/>
          <p:nvPr/>
        </p:nvSpPr>
        <p:spPr>
          <a:xfrm>
            <a:off x="130628" y="1603013"/>
            <a:ext cx="12061372" cy="143116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900" b="1" dirty="0">
                <a:solidFill>
                  <a:srgbClr val="000000"/>
                </a:solidFill>
              </a:rPr>
              <a:t>2 types de masques :</a:t>
            </a:r>
          </a:p>
          <a:p>
            <a:r>
              <a:rPr lang="fr-FR" sz="2900" dirty="0">
                <a:solidFill>
                  <a:srgbClr val="000000"/>
                </a:solidFill>
              </a:rPr>
              <a:t>	- Le masque à usage médical (masque chirurgical)</a:t>
            </a:r>
          </a:p>
          <a:p>
            <a:r>
              <a:rPr lang="fr-FR" sz="2900" dirty="0">
                <a:solidFill>
                  <a:srgbClr val="000000"/>
                </a:solidFill>
              </a:rPr>
              <a:t>	- Le masque FFP2 (ou Appareil de Protection Respiratoire : APR)</a:t>
            </a:r>
          </a:p>
        </p:txBody>
      </p:sp>
    </p:spTree>
    <p:extLst>
      <p:ext uri="{BB962C8B-B14F-4D97-AF65-F5344CB8AC3E}">
        <p14:creationId xmlns:p14="http://schemas.microsoft.com/office/powerpoint/2010/main" val="247674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4727" y="83671"/>
            <a:ext cx="9050866" cy="1671637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Rappels des fondamentaux :</a:t>
            </a:r>
            <a:b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précautions standard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92" y="2141317"/>
            <a:ext cx="2873573" cy="41564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797" y="2141317"/>
            <a:ext cx="2967941" cy="429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3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1150BA-C1BB-4D57-9280-A60DE15CD614}"/>
              </a:ext>
            </a:extLst>
          </p:cNvPr>
          <p:cNvSpPr/>
          <p:nvPr/>
        </p:nvSpPr>
        <p:spPr>
          <a:xfrm>
            <a:off x="2222714" y="210065"/>
            <a:ext cx="70497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Principe du port de masque</a:t>
            </a:r>
            <a:endParaRPr lang="fr-FR" sz="29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lèche : droite rayée 3">
            <a:extLst>
              <a:ext uri="{FF2B5EF4-FFF2-40B4-BE49-F238E27FC236}">
                <a16:creationId xmlns:a16="http://schemas.microsoft.com/office/drawing/2014/main" id="{002B1E41-1D0D-4A25-937D-844F24642462}"/>
              </a:ext>
            </a:extLst>
          </p:cNvPr>
          <p:cNvSpPr/>
          <p:nvPr/>
        </p:nvSpPr>
        <p:spPr>
          <a:xfrm>
            <a:off x="4078112" y="4415156"/>
            <a:ext cx="595928" cy="504879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rayée 4">
            <a:extLst>
              <a:ext uri="{FF2B5EF4-FFF2-40B4-BE49-F238E27FC236}">
                <a16:creationId xmlns:a16="http://schemas.microsoft.com/office/drawing/2014/main" id="{AFA28A0D-0877-4F9D-96B5-502519A12FC4}"/>
              </a:ext>
            </a:extLst>
          </p:cNvPr>
          <p:cNvSpPr/>
          <p:nvPr/>
        </p:nvSpPr>
        <p:spPr>
          <a:xfrm>
            <a:off x="4078941" y="2085921"/>
            <a:ext cx="595928" cy="504879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8588CD-52EA-4233-BE93-6681A809C7CB}"/>
              </a:ext>
            </a:extLst>
          </p:cNvPr>
          <p:cNvSpPr txBox="1"/>
          <p:nvPr/>
        </p:nvSpPr>
        <p:spPr>
          <a:xfrm>
            <a:off x="4674040" y="1438300"/>
            <a:ext cx="585218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fr-FR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Réduire les émissions de particules respiratoires de toute personne infectée (patients/résidents, professionnels, visiteurs)</a:t>
            </a:r>
            <a:r>
              <a:rPr lang="fr-FR" sz="3200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6BCBAD-5441-483F-8F20-057BFA4C8FBB}"/>
              </a:ext>
            </a:extLst>
          </p:cNvPr>
          <p:cNvSpPr txBox="1"/>
          <p:nvPr/>
        </p:nvSpPr>
        <p:spPr>
          <a:xfrm>
            <a:off x="4770806" y="3983143"/>
            <a:ext cx="4765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Protéger les voies aériennes de la personne exposée </a:t>
            </a:r>
          </a:p>
          <a:p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(patients/résidents, professionnels, visiteurs)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F738C5D-EC47-4080-B145-65671DD79507}"/>
              </a:ext>
            </a:extLst>
          </p:cNvPr>
          <p:cNvSpPr/>
          <p:nvPr/>
        </p:nvSpPr>
        <p:spPr>
          <a:xfrm>
            <a:off x="256373" y="1438300"/>
            <a:ext cx="3651821" cy="1684201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 infectée :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Symptômes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Charge microbienne excrétée</a:t>
            </a:r>
          </a:p>
          <a:p>
            <a:pPr algn="ctr">
              <a:lnSpc>
                <a:spcPts val="2880"/>
              </a:lnSpc>
            </a:pP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Port de masque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06A0832-F4A4-4ED5-AF21-D6E69D68DA77}"/>
              </a:ext>
            </a:extLst>
          </p:cNvPr>
          <p:cNvSpPr/>
          <p:nvPr/>
        </p:nvSpPr>
        <p:spPr>
          <a:xfrm>
            <a:off x="265517" y="3857602"/>
            <a:ext cx="3634489" cy="19347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 exposée :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Etat immunitaire</a:t>
            </a:r>
          </a:p>
          <a:p>
            <a:pPr algn="ctr">
              <a:lnSpc>
                <a:spcPts val="2880"/>
              </a:lnSpc>
            </a:pPr>
            <a:r>
              <a:rPr lang="fr-FR" dirty="0"/>
              <a:t>Port d’EPI</a:t>
            </a:r>
          </a:p>
        </p:txBody>
      </p:sp>
    </p:spTree>
    <p:extLst>
      <p:ext uri="{BB962C8B-B14F-4D97-AF65-F5344CB8AC3E}">
        <p14:creationId xmlns:p14="http://schemas.microsoft.com/office/powerpoint/2010/main" val="2744791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D1FD7BE-DE11-4812-9A65-1C9A6CA0060F}"/>
              </a:ext>
            </a:extLst>
          </p:cNvPr>
          <p:cNvSpPr txBox="1"/>
          <p:nvPr/>
        </p:nvSpPr>
        <p:spPr>
          <a:xfrm>
            <a:off x="2299786" y="1015576"/>
            <a:ext cx="4525887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fr-FR" b="1" dirty="0">
                <a:solidFill>
                  <a:srgbClr val="000000"/>
                </a:solidFill>
              </a:rPr>
              <a:t>Masque à usage médical </a:t>
            </a:r>
          </a:p>
          <a:p>
            <a:pPr lvl="1" algn="ctr"/>
            <a:r>
              <a:rPr lang="fr-FR" dirty="0">
                <a:solidFill>
                  <a:srgbClr val="000000"/>
                </a:solidFill>
              </a:rPr>
              <a:t>    </a:t>
            </a:r>
            <a:r>
              <a:rPr lang="fr-FR" sz="1600" dirty="0">
                <a:solidFill>
                  <a:srgbClr val="000000"/>
                </a:solidFill>
              </a:rPr>
              <a:t>Norme NF EN 14683 + AC de 2019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3C9531C-4D2B-41ED-9AC0-7C907B86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1040">
            <a:off x="8830058" y="1818847"/>
            <a:ext cx="1883887" cy="103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B1770A5-17F0-4ED1-86DC-3C7BA1AAF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1" y="1724890"/>
            <a:ext cx="6927878" cy="202153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559E15F-665F-4203-BA3C-96FD176388A9}"/>
              </a:ext>
            </a:extLst>
          </p:cNvPr>
          <p:cNvSpPr/>
          <p:nvPr/>
        </p:nvSpPr>
        <p:spPr>
          <a:xfrm>
            <a:off x="2733465" y="3214354"/>
            <a:ext cx="4212280" cy="42192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ADACFC-3398-44C6-A4D8-9B13F736FA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223"/>
          <a:stretch/>
        </p:blipFill>
        <p:spPr>
          <a:xfrm>
            <a:off x="3160624" y="4320244"/>
            <a:ext cx="3952769" cy="844152"/>
          </a:xfrm>
          <a:prstGeom prst="rect">
            <a:avLst/>
          </a:prstGeom>
        </p:spPr>
      </p:pic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164F9D5E-FBC5-47BC-8C66-429A82C26441}"/>
              </a:ext>
            </a:extLst>
          </p:cNvPr>
          <p:cNvSpPr/>
          <p:nvPr/>
        </p:nvSpPr>
        <p:spPr>
          <a:xfrm>
            <a:off x="1695243" y="4329088"/>
            <a:ext cx="1209086" cy="835308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9F7A9-2157-40AA-AB5F-16401B265101}"/>
              </a:ext>
            </a:extLst>
          </p:cNvPr>
          <p:cNvSpPr/>
          <p:nvPr/>
        </p:nvSpPr>
        <p:spPr>
          <a:xfrm>
            <a:off x="1695243" y="5497237"/>
            <a:ext cx="7348173" cy="83099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Durée maximum d’utilisation &lt; 4h (selon indications du fabricant) et à changer si masque humide</a:t>
            </a:r>
          </a:p>
          <a:p>
            <a:pPr algn="ctr"/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0F3867-135B-4F8E-80F4-8939FBFEE6AD}"/>
              </a:ext>
            </a:extLst>
          </p:cNvPr>
          <p:cNvSpPr/>
          <p:nvPr/>
        </p:nvSpPr>
        <p:spPr>
          <a:xfrm>
            <a:off x="1103686" y="139793"/>
            <a:ext cx="84107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Masques à usage médical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04FE1B-7A9B-4758-8BB5-718927214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032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D831DB1D-4A69-4E48-BB5E-880F75A1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6" y="3686040"/>
            <a:ext cx="1192829" cy="81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DA59E6DE-2AD0-421F-B34F-BAA7766B985F}"/>
              </a:ext>
            </a:extLst>
          </p:cNvPr>
          <p:cNvSpPr/>
          <p:nvPr/>
        </p:nvSpPr>
        <p:spPr>
          <a:xfrm>
            <a:off x="223621" y="2487212"/>
            <a:ext cx="2068381" cy="2154163"/>
          </a:xfrm>
          <a:prstGeom prst="wedgeEllipseCallout">
            <a:avLst>
              <a:gd name="adj1" fmla="val 52064"/>
              <a:gd name="adj2" fmla="val 32172"/>
            </a:avLst>
          </a:prstGeom>
          <a:noFill/>
          <a:ln>
            <a:solidFill>
              <a:srgbClr val="9DC3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62FB993-D910-4B81-945F-7A02324E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0214">
            <a:off x="674337" y="1307208"/>
            <a:ext cx="1821344" cy="100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02299F-3DF9-4F45-8238-D6746E64D20C}"/>
              </a:ext>
            </a:extLst>
          </p:cNvPr>
          <p:cNvSpPr/>
          <p:nvPr/>
        </p:nvSpPr>
        <p:spPr>
          <a:xfrm>
            <a:off x="1844165" y="192868"/>
            <a:ext cx="91342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Comment porter le masque à usage médical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8EC8D4-D054-4CBB-A364-5B3A523549D5}"/>
              </a:ext>
            </a:extLst>
          </p:cNvPr>
          <p:cNvSpPr txBox="1"/>
          <p:nvPr/>
        </p:nvSpPr>
        <p:spPr>
          <a:xfrm>
            <a:off x="480531" y="2577251"/>
            <a:ext cx="1514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Hygiène des mains avant et après toutes manipulations</a:t>
            </a:r>
          </a:p>
          <a:p>
            <a:pPr algn="ctr"/>
            <a:r>
              <a:rPr lang="fr-FR" sz="1400" i="1" dirty="0"/>
              <a:t> du masque ! 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56F7B2-32FE-481D-8AAF-25D4AED7A7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71" t="42888" r="27248" b="38842"/>
          <a:stretch/>
        </p:blipFill>
        <p:spPr>
          <a:xfrm>
            <a:off x="2946399" y="1799454"/>
            <a:ext cx="8645237" cy="20255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F000925-2324-4420-83CF-680509FAAA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14" t="20833" r="26844" b="56973"/>
          <a:stretch/>
        </p:blipFill>
        <p:spPr>
          <a:xfrm>
            <a:off x="4950692" y="4248227"/>
            <a:ext cx="6640944" cy="1883545"/>
          </a:xfrm>
          <a:prstGeom prst="rect">
            <a:avLst/>
          </a:prstGeom>
        </p:spPr>
      </p:pic>
      <p:sp>
        <p:nvSpPr>
          <p:cNvPr id="12" name="Explosion : 14 points 11">
            <a:extLst>
              <a:ext uri="{FF2B5EF4-FFF2-40B4-BE49-F238E27FC236}">
                <a16:creationId xmlns:a16="http://schemas.microsoft.com/office/drawing/2014/main" id="{1DAE0169-5F4B-4B37-AB02-8020F8BB3EDC}"/>
              </a:ext>
            </a:extLst>
          </p:cNvPr>
          <p:cNvSpPr/>
          <p:nvPr/>
        </p:nvSpPr>
        <p:spPr>
          <a:xfrm>
            <a:off x="1617000" y="4641375"/>
            <a:ext cx="3195783" cy="1246909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Attention !!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A1A349-C88B-4BC9-A83A-5182ED2660B9}"/>
              </a:ext>
            </a:extLst>
          </p:cNvPr>
          <p:cNvSpPr txBox="1"/>
          <p:nvPr/>
        </p:nvSpPr>
        <p:spPr>
          <a:xfrm>
            <a:off x="9782355" y="6357355"/>
            <a:ext cx="208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Source : </a:t>
            </a:r>
            <a:r>
              <a:rPr lang="fr-FR" sz="1400" dirty="0" err="1">
                <a:solidFill>
                  <a:schemeClr val="tx2"/>
                </a:solidFill>
              </a:rPr>
              <a:t>cpias-occitanie</a:t>
            </a:r>
            <a:endParaRPr lang="fr-F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58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D1FD7BE-DE11-4812-9A65-1C9A6CA0060F}"/>
              </a:ext>
            </a:extLst>
          </p:cNvPr>
          <p:cNvSpPr txBox="1"/>
          <p:nvPr/>
        </p:nvSpPr>
        <p:spPr>
          <a:xfrm>
            <a:off x="2162586" y="1672675"/>
            <a:ext cx="6451062" cy="1107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fr-FR" b="1" dirty="0">
                <a:solidFill>
                  <a:srgbClr val="000000"/>
                </a:solidFill>
              </a:rPr>
              <a:t>Masque FFP2 ou APR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</a:rPr>
              <a:t>Norme européenne : NF EN 149 + A1 de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Différents modèles : à plis souples, coquilles ou « bec de canard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Durée maximum d’utilisation &lt; 8h (selon indications du fabricant)</a:t>
            </a: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164F9D5E-FBC5-47BC-8C66-429A82C26441}"/>
              </a:ext>
            </a:extLst>
          </p:cNvPr>
          <p:cNvSpPr/>
          <p:nvPr/>
        </p:nvSpPr>
        <p:spPr>
          <a:xfrm>
            <a:off x="641259" y="3762135"/>
            <a:ext cx="1209086" cy="835308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0F3867-135B-4F8E-80F4-8939FBFEE6AD}"/>
              </a:ext>
            </a:extLst>
          </p:cNvPr>
          <p:cNvSpPr/>
          <p:nvPr/>
        </p:nvSpPr>
        <p:spPr>
          <a:xfrm>
            <a:off x="551843" y="72625"/>
            <a:ext cx="1108831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Masques FFP2 ou Appareil de Protection Respiratoire (APR)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04FE1B-7A9B-4758-8BB5-718927214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D8910D-7B15-4381-804D-2A9AA3738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50" y="3376903"/>
            <a:ext cx="3950550" cy="14265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1CA8EA2-8D15-4C51-BDB0-C58CCB566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35" r="35638"/>
          <a:stretch/>
        </p:blipFill>
        <p:spPr>
          <a:xfrm>
            <a:off x="6590005" y="2904952"/>
            <a:ext cx="1938814" cy="13033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540E984-8535-47BF-8345-9A8C7C883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23"/>
          <a:stretch/>
        </p:blipFill>
        <p:spPr>
          <a:xfrm>
            <a:off x="7575576" y="4389300"/>
            <a:ext cx="1938814" cy="14843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794EB03-DD4F-449B-BECE-4C61F2C06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073"/>
          <a:stretch/>
        </p:blipFill>
        <p:spPr>
          <a:xfrm>
            <a:off x="8410317" y="2784911"/>
            <a:ext cx="2208145" cy="14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04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9443DA-779B-43DF-8809-8D77DFC1148D}"/>
              </a:ext>
            </a:extLst>
          </p:cNvPr>
          <p:cNvSpPr txBox="1"/>
          <p:nvPr/>
        </p:nvSpPr>
        <p:spPr>
          <a:xfrm>
            <a:off x="7865369" y="2594945"/>
            <a:ext cx="41045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Le Fit Test ou comment choisir de façon optimale un masque FFP2 - SF2H 2023 </a:t>
            </a:r>
            <a:r>
              <a:rPr lang="fr-FR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hlinkClick r:id="rId2"/>
              </a:rPr>
              <a:t>Cliquer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51C45A-7552-4A07-9F60-C5BBDAC16B6A}"/>
              </a:ext>
            </a:extLst>
          </p:cNvPr>
          <p:cNvSpPr txBox="1"/>
          <p:nvPr/>
        </p:nvSpPr>
        <p:spPr>
          <a:xfrm>
            <a:off x="8082441" y="4691504"/>
            <a:ext cx="335318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Fit Check à chaque utilisation !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44F1358-3B63-4A4B-8EC6-A833F6A7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46" y="56301"/>
            <a:ext cx="9865316" cy="5818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defTabSz="914400">
              <a:spcBef>
                <a:spcPts val="600"/>
              </a:spcBef>
              <a:spcAft>
                <a:spcPts val="1200"/>
              </a:spcAft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Comment garantir un bon ajustement d’un APR?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B19F0EE-61C3-4198-A357-6673A68DE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34" y="1055394"/>
            <a:ext cx="7539412" cy="57463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2B29D5-ADB0-418E-A352-C73AD78A8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946" y="2797840"/>
            <a:ext cx="450700" cy="720435"/>
          </a:xfrm>
          <a:prstGeom prst="rect">
            <a:avLst/>
          </a:prstGeom>
        </p:spPr>
      </p:pic>
      <p:pic>
        <p:nvPicPr>
          <p:cNvPr id="11" name="Graphique 10" descr="Marketing">
            <a:extLst>
              <a:ext uri="{FF2B5EF4-FFF2-40B4-BE49-F238E27FC236}">
                <a16:creationId xmlns:a16="http://schemas.microsoft.com/office/drawing/2014/main" id="{192C2893-1732-42B3-AF17-490621FA6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3446" y="45574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6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DAB11-5F56-42C1-B81F-DB26F410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70" y="4695"/>
            <a:ext cx="8596668" cy="6324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defTabSz="914400">
              <a:spcBef>
                <a:spcPts val="600"/>
              </a:spcBef>
              <a:spcAft>
                <a:spcPts val="1200"/>
              </a:spcAft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En pratique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ACB00B4-07C7-4FC0-8E72-0E6D4A870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99" t="23815" r="17631" b="20343"/>
          <a:stretch/>
        </p:blipFill>
        <p:spPr>
          <a:xfrm>
            <a:off x="780920" y="1053847"/>
            <a:ext cx="8400718" cy="47503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82A086-5A1F-4573-A599-69B18A0B729A}"/>
              </a:ext>
            </a:extLst>
          </p:cNvPr>
          <p:cNvSpPr/>
          <p:nvPr/>
        </p:nvSpPr>
        <p:spPr>
          <a:xfrm>
            <a:off x="3566911" y="6144995"/>
            <a:ext cx="1914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►</a:t>
            </a:r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Fit-check </a:t>
            </a:r>
            <a:r>
              <a:rPr lang="fr-FR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fr-FR" dirty="0"/>
          </a:p>
        </p:txBody>
      </p:sp>
      <p:pic>
        <p:nvPicPr>
          <p:cNvPr id="7" name="Image 6">
            <a:hlinkClick r:id="rId4" action="ppaction://hlinksldjump"/>
            <a:extLst>
              <a:ext uri="{FF2B5EF4-FFF2-40B4-BE49-F238E27FC236}">
                <a16:creationId xmlns:a16="http://schemas.microsoft.com/office/drawing/2014/main" id="{69B5A7A6-193A-4299-8B07-E2192C666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929" y="6005082"/>
            <a:ext cx="622944" cy="6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96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6D8E933-BBE2-486C-A9C8-7BDE7343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04" y="70448"/>
            <a:ext cx="9853792" cy="66523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spcBef>
                <a:spcPts val="600"/>
              </a:spcBef>
              <a:spcAft>
                <a:spcPts val="1200"/>
              </a:spcAft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La cohabitation Barbe et Masque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C841A1-5FA7-46E5-A345-051E54B87130}"/>
              </a:ext>
            </a:extLst>
          </p:cNvPr>
          <p:cNvSpPr txBox="1"/>
          <p:nvPr/>
        </p:nvSpPr>
        <p:spPr>
          <a:xfrm>
            <a:off x="1072243" y="5272775"/>
            <a:ext cx="2565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5"/>
                </a:solidFill>
              </a:rPr>
              <a:t>En cas de présence de barbe préférer le masque FFP2 à plis </a:t>
            </a:r>
          </a:p>
        </p:txBody>
      </p:sp>
      <p:sp>
        <p:nvSpPr>
          <p:cNvPr id="5" name="Bouton d’action : obtenir des informations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C086D17-633B-FCBF-DDB3-021281166206}"/>
              </a:ext>
            </a:extLst>
          </p:cNvPr>
          <p:cNvSpPr/>
          <p:nvPr/>
        </p:nvSpPr>
        <p:spPr>
          <a:xfrm>
            <a:off x="389212" y="5405379"/>
            <a:ext cx="597793" cy="658122"/>
          </a:xfrm>
          <a:prstGeom prst="actionButtonInformation">
            <a:avLst/>
          </a:prstGeom>
          <a:solidFill>
            <a:srgbClr val="5B9BD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7B9892-F131-42F7-91B0-07F1029E1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08" y="1020134"/>
            <a:ext cx="2667000" cy="35528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BF3C53-0D91-436D-9E39-BD7AC5897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48" t="20337" r="27976" b="44377"/>
          <a:stretch/>
        </p:blipFill>
        <p:spPr>
          <a:xfrm>
            <a:off x="3440346" y="998835"/>
            <a:ext cx="5107710" cy="24199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C83A183-4A4D-4F3B-947D-9BFD6FDDB7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52" t="33670" r="29758" b="18653"/>
          <a:stretch/>
        </p:blipFill>
        <p:spPr>
          <a:xfrm>
            <a:off x="3440346" y="3517878"/>
            <a:ext cx="4767202" cy="326967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CB5929B-8F3A-4E76-B1F0-DE6C2CC9E731}"/>
              </a:ext>
            </a:extLst>
          </p:cNvPr>
          <p:cNvSpPr txBox="1"/>
          <p:nvPr/>
        </p:nvSpPr>
        <p:spPr>
          <a:xfrm>
            <a:off x="7600540" y="2266167"/>
            <a:ext cx="277685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Coefficient d’ajustement chez sujet barbu doit être &gt; 100</a:t>
            </a:r>
          </a:p>
        </p:txBody>
      </p:sp>
      <p:sp>
        <p:nvSpPr>
          <p:cNvPr id="12" name="Explosion : 8 points 11">
            <a:extLst>
              <a:ext uri="{FF2B5EF4-FFF2-40B4-BE49-F238E27FC236}">
                <a16:creationId xmlns:a16="http://schemas.microsoft.com/office/drawing/2014/main" id="{14DD9B0B-5B95-4C81-8B22-DC5A29040D6A}"/>
              </a:ext>
            </a:extLst>
          </p:cNvPr>
          <p:cNvSpPr/>
          <p:nvPr/>
        </p:nvSpPr>
        <p:spPr>
          <a:xfrm>
            <a:off x="8635999" y="4204684"/>
            <a:ext cx="2604655" cy="1266570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Peu ajustable !!</a:t>
            </a:r>
          </a:p>
        </p:txBody>
      </p:sp>
    </p:spTree>
    <p:extLst>
      <p:ext uri="{BB962C8B-B14F-4D97-AF65-F5344CB8AC3E}">
        <p14:creationId xmlns:p14="http://schemas.microsoft.com/office/powerpoint/2010/main" val="3097610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652D24-D7DA-4837-810B-2851D752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1252"/>
            <a:ext cx="8596668" cy="7498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defTabSz="914400">
              <a:spcBef>
                <a:spcPts val="600"/>
              </a:spcBef>
              <a:spcAft>
                <a:spcPts val="1200"/>
              </a:spcAft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complément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B24AA67-1AF8-43D5-9F91-BE7C47C54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39" t="30955" r="19205" b="5510"/>
          <a:stretch/>
        </p:blipFill>
        <p:spPr>
          <a:xfrm>
            <a:off x="841671" y="1175658"/>
            <a:ext cx="9151547" cy="56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1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DA55974-4E6B-4A13-A7E6-4F5CFB9B7A2F}"/>
              </a:ext>
            </a:extLst>
          </p:cNvPr>
          <p:cNvGrpSpPr/>
          <p:nvPr/>
        </p:nvGrpSpPr>
        <p:grpSpPr>
          <a:xfrm>
            <a:off x="6215268" y="1928190"/>
            <a:ext cx="3932585" cy="630986"/>
            <a:chOff x="13704656" y="1440505"/>
            <a:chExt cx="2679886" cy="565687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BD3D5270-B83E-4C82-86A0-E2F33A0423F6}"/>
                </a:ext>
              </a:extLst>
            </p:cNvPr>
            <p:cNvSpPr/>
            <p:nvPr/>
          </p:nvSpPr>
          <p:spPr>
            <a:xfrm>
              <a:off x="13704656" y="1481008"/>
              <a:ext cx="2139284" cy="525184"/>
            </a:xfrm>
            <a:prstGeom prst="roundRect">
              <a:avLst/>
            </a:prstGeom>
            <a:solidFill>
              <a:srgbClr val="FFC30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Clique ici pour télécharger</a:t>
              </a:r>
            </a:p>
            <a:p>
              <a:pPr algn="ctr"/>
              <a:r>
                <a:rPr lang="fr-FR" sz="11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l 'applicatio</a:t>
              </a:r>
              <a:r>
                <a:rPr lang="fr-F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A942E72-C015-4281-9FF9-9CD63FBD5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78157" y="1440505"/>
              <a:ext cx="406385" cy="525185"/>
            </a:xfrm>
            <a:prstGeom prst="rect">
              <a:avLst/>
            </a:prstGeom>
          </p:spPr>
        </p:pic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DC0BCBB9-269D-4927-BCE6-792C32A87A9A}"/>
              </a:ext>
            </a:extLst>
          </p:cNvPr>
          <p:cNvSpPr txBox="1"/>
          <p:nvPr/>
        </p:nvSpPr>
        <p:spPr>
          <a:xfrm>
            <a:off x="5423044" y="6300952"/>
            <a:ext cx="663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L’application est en cours de mise à jour (2</a:t>
            </a:r>
            <a:r>
              <a:rPr lang="fr-FR" sz="1200" baseline="30000" dirty="0">
                <a:solidFill>
                  <a:srgbClr val="FF0000"/>
                </a:solidFill>
              </a:rPr>
              <a:t>nd</a:t>
            </a:r>
            <a:r>
              <a:rPr lang="fr-FR" sz="1200" dirty="0">
                <a:solidFill>
                  <a:srgbClr val="FF0000"/>
                </a:solidFill>
              </a:rPr>
              <a:t> semestre 2025) afin d’ajouter les nouvelles recommandations respiratoire et de nouveaux micro organismes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32CB5A-35EF-4FD0-AAFC-831D27EC0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055" y="3463777"/>
            <a:ext cx="2347315" cy="25160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7B6A12-EC9C-4700-B62F-AE6BC544D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473" y="3490422"/>
            <a:ext cx="2476527" cy="25160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5444E9-CC3E-44D9-8A61-565EF3C60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302" y="3474919"/>
            <a:ext cx="2299308" cy="242419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E46EAFD-B183-463F-BB97-71D7ABB8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26" y="0"/>
            <a:ext cx="11628888" cy="9800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Un outil indispensable</a:t>
            </a:r>
            <a:b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pour les professionnels de santé</a:t>
            </a:r>
            <a:endParaRPr lang="fr-FR" sz="2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3241E3F-7DCC-4549-82C2-185B4893F397}"/>
              </a:ext>
            </a:extLst>
          </p:cNvPr>
          <p:cNvSpPr txBox="1"/>
          <p:nvPr/>
        </p:nvSpPr>
        <p:spPr>
          <a:xfrm>
            <a:off x="1210034" y="6300952"/>
            <a:ext cx="2945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2"/>
                </a:solidFill>
                <a:hlinkClick r:id="rId7"/>
              </a:rPr>
              <a:t>Lien vidéo pour découvrir l 'application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2794D7D-364C-4B50-BBC1-C10BE3D991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84" y="1928190"/>
            <a:ext cx="4683510" cy="42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42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24EF7-E3B5-4E4C-A301-1CD8F59BE9F9}"/>
              </a:ext>
            </a:extLst>
          </p:cNvPr>
          <p:cNvSpPr txBox="1">
            <a:spLocks/>
          </p:cNvSpPr>
          <p:nvPr/>
        </p:nvSpPr>
        <p:spPr>
          <a:xfrm>
            <a:off x="518743" y="200035"/>
            <a:ext cx="6908248" cy="4786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Bibliographie / Référentiels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8A0D8A-EE5F-4E78-BDFF-DA59095B6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663" y="5458835"/>
            <a:ext cx="1916556" cy="1276123"/>
          </a:xfrm>
          <a:prstGeom prst="rect">
            <a:avLst/>
          </a:prstGeom>
        </p:spPr>
      </p:pic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B7C400BC-14BB-446B-8E19-5205CFF9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173" y="596528"/>
            <a:ext cx="832378" cy="10946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06D1C40-F995-4D69-BE6A-FD8AB939F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283" y="1299742"/>
            <a:ext cx="832379" cy="108220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BD9C745-C9E3-45F8-943C-AF8B996E95A5}"/>
              </a:ext>
            </a:extLst>
          </p:cNvPr>
          <p:cNvSpPr txBox="1"/>
          <p:nvPr/>
        </p:nvSpPr>
        <p:spPr>
          <a:xfrm>
            <a:off x="518743" y="895018"/>
            <a:ext cx="74662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cs typeface="Calibri" panose="020F0502020204030204" pitchFamily="34" charset="0"/>
              </a:rPr>
              <a:t>Recommandations pour la prévention de la transmission par voie respiratoire, SF2H – Octobre 2024 </a:t>
            </a:r>
            <a:r>
              <a:rPr lang="fr-FR" sz="1400" dirty="0">
                <a:solidFill>
                  <a:srgbClr val="9DC337"/>
                </a:solidFill>
                <a:cs typeface="Calibri" panose="020F0502020204030204" pitchFamily="34" charset="0"/>
                <a:hlinkClick r:id="rId5"/>
              </a:rPr>
              <a:t>Lien ici</a:t>
            </a:r>
            <a:endParaRPr lang="fr-FR" sz="1400" dirty="0">
              <a:solidFill>
                <a:srgbClr val="9DC337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cs typeface="Calibri" panose="020F0502020204030204" pitchFamily="34" charset="0"/>
              </a:rPr>
              <a:t>Actualisation des Précautions standard, SF2H Juin 2017  </a:t>
            </a:r>
            <a:r>
              <a:rPr lang="fr-FR" sz="1400" dirty="0">
                <a:solidFill>
                  <a:srgbClr val="9DC337"/>
                </a:solidFill>
                <a:cs typeface="Calibri" panose="020F0502020204030204" pitchFamily="34" charset="0"/>
                <a:hlinkClick r:id="rId6"/>
              </a:rPr>
              <a:t>Lien ici</a:t>
            </a:r>
            <a:endParaRPr lang="fr-FR" sz="1400" dirty="0">
              <a:solidFill>
                <a:srgbClr val="1A3D65"/>
              </a:solidFill>
            </a:endParaRPr>
          </a:p>
          <a:p>
            <a:endParaRPr lang="fr-FR" dirty="0">
              <a:solidFill>
                <a:srgbClr val="1A3D65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38DC1B-A6A1-4878-BF7B-29EEBBE58B7B}"/>
              </a:ext>
            </a:extLst>
          </p:cNvPr>
          <p:cNvSpPr txBox="1"/>
          <p:nvPr/>
        </p:nvSpPr>
        <p:spPr>
          <a:xfrm>
            <a:off x="633437" y="6137998"/>
            <a:ext cx="717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Contacter le CPias de votre région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8BE022F-792A-4035-8A25-12DA79889715}"/>
              </a:ext>
            </a:extLst>
          </p:cNvPr>
          <p:cNvSpPr txBox="1">
            <a:spLocks/>
          </p:cNvSpPr>
          <p:nvPr/>
        </p:nvSpPr>
        <p:spPr>
          <a:xfrm>
            <a:off x="633437" y="2452626"/>
            <a:ext cx="6908248" cy="4414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aller plus loin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BE8E5B1-CB1A-403E-B2E4-BCF32A9417A0}"/>
              </a:ext>
            </a:extLst>
          </p:cNvPr>
          <p:cNvSpPr txBox="1"/>
          <p:nvPr/>
        </p:nvSpPr>
        <p:spPr>
          <a:xfrm>
            <a:off x="509809" y="2990718"/>
            <a:ext cx="74662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i="1" dirty="0">
                <a:solidFill>
                  <a:srgbClr val="000000"/>
                </a:solidFill>
              </a:rPr>
              <a:t>Equipements de protection individuelle lors de la prise en charge de résident suspect/confirmé d’infection respiratoire aiguë saisonnière (IRA) PRIMO REPIA</a:t>
            </a:r>
          </a:p>
          <a:p>
            <a:r>
              <a:rPr lang="fr-FR" sz="1400" i="1" dirty="0"/>
              <a:t> </a:t>
            </a:r>
            <a:r>
              <a:rPr lang="en-US" sz="1400" dirty="0">
                <a:hlinkClick r:id="rId7"/>
              </a:rPr>
              <a:t>Recommended PPE for healthcare workers by secondary care inpatient clinical setting, NHS and independent sector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400" i="1" dirty="0">
                <a:solidFill>
                  <a:srgbClr val="000000"/>
                </a:solidFill>
              </a:rPr>
              <a:t>Fiche pratique détaillant « les critères de choix des masques médicaux et des APR »    </a:t>
            </a:r>
            <a:r>
              <a:rPr lang="fr-FR" sz="1400" dirty="0">
                <a:solidFill>
                  <a:srgbClr val="000000"/>
                </a:solidFill>
                <a:cs typeface="Calibri" panose="020F0502020204030204" pitchFamily="34" charset="0"/>
              </a:rPr>
              <a:t>(à venir été 2025) GT InterCPias.</a:t>
            </a:r>
            <a:endParaRPr lang="fr-FR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i="1" dirty="0">
                <a:solidFill>
                  <a:srgbClr val="000000"/>
                </a:solidFill>
              </a:rPr>
              <a:t>Éléments pour comprendre, expliquer simplement et donner du sens aux mesures incluses dans les précautions standard et les précautions complémentaires, SF2H        30 avril 2025 </a:t>
            </a:r>
          </a:p>
          <a:p>
            <a:r>
              <a:rPr lang="fr-FR" sz="1400" dirty="0">
                <a:solidFill>
                  <a:srgbClr val="000000"/>
                </a:solidFill>
              </a:rPr>
              <a:t>Prévenir la transmission des infections : </a:t>
            </a:r>
            <a:r>
              <a:rPr lang="fr-FR" sz="1400" dirty="0">
                <a:solidFill>
                  <a:srgbClr val="FF0000"/>
                </a:solidFill>
                <a:hlinkClick r:id="rId8"/>
              </a:rPr>
              <a:t>un document ressource pour les formateurs</a:t>
            </a:r>
            <a:endParaRPr lang="fr-FR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7" name="Double vague 16">
            <a:extLst>
              <a:ext uri="{FF2B5EF4-FFF2-40B4-BE49-F238E27FC236}">
                <a16:creationId xmlns:a16="http://schemas.microsoft.com/office/drawing/2014/main" id="{37662172-605B-4319-BF46-6A5D2BB5B591}"/>
              </a:ext>
            </a:extLst>
          </p:cNvPr>
          <p:cNvSpPr/>
          <p:nvPr/>
        </p:nvSpPr>
        <p:spPr>
          <a:xfrm>
            <a:off x="8022084" y="2753169"/>
            <a:ext cx="1621042" cy="789227"/>
          </a:xfrm>
          <a:prstGeom prst="double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Secteur médico-social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1F0F52CA-580F-4F07-B9DA-75285DB69306}"/>
              </a:ext>
            </a:extLst>
          </p:cNvPr>
          <p:cNvSpPr txBox="1">
            <a:spLocks/>
          </p:cNvSpPr>
          <p:nvPr/>
        </p:nvSpPr>
        <p:spPr>
          <a:xfrm>
            <a:off x="633437" y="5461849"/>
            <a:ext cx="6908248" cy="4414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contacter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F6BAE49-B182-4744-B703-DC5261ADF5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21" y="3737990"/>
            <a:ext cx="997566" cy="14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086C8E0-4EB7-4CBB-821E-093BEB96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69" y="455061"/>
            <a:ext cx="8522181" cy="61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03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B0D052-39F5-4031-84C2-3045A067B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50" y="670977"/>
            <a:ext cx="3531393" cy="49909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02181D-A926-48BF-A39B-1092A128A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116"/>
            <a:ext cx="2385391" cy="15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9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6686585F-7CD5-46C9-9CFC-F589D734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20082">
            <a:off x="8861341" y="4855718"/>
            <a:ext cx="1404440" cy="172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7009" y="-59387"/>
            <a:ext cx="12451883" cy="762001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du risque : indication et pertinence de l’utilisation des EPI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365" y="1970024"/>
            <a:ext cx="5878914" cy="3281335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1000" i="1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117" y="588730"/>
            <a:ext cx="4853504" cy="62122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7BC05C-5785-4E70-8D70-35DA2B7BAD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985" b="3811"/>
          <a:stretch/>
        </p:blipFill>
        <p:spPr>
          <a:xfrm rot="20318731">
            <a:off x="8416896" y="1147273"/>
            <a:ext cx="1332269" cy="181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3BC4BE-E3B1-4C67-9CB7-2F7A3E2E5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975" y="2823600"/>
            <a:ext cx="977067" cy="1330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156465-F970-41E1-925E-F18B8CA1B061}"/>
              </a:ext>
            </a:extLst>
          </p:cNvPr>
          <p:cNvSpPr/>
          <p:nvPr/>
        </p:nvSpPr>
        <p:spPr>
          <a:xfrm>
            <a:off x="7485383" y="6553792"/>
            <a:ext cx="47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i="1" dirty="0">
                <a:solidFill>
                  <a:schemeClr val="tx2"/>
                </a:solidFill>
              </a:rPr>
              <a:t>Prévenir la transmission des infections, Eléments pour comprendre, expliquer simplement et donner du sens aux mesures incluses dans les précautions standard et les précautions complémentaires SF2H 30 avril 2025</a:t>
            </a:r>
            <a:endParaRPr lang="fr-FR" sz="1050" i="1" dirty="0">
              <a:solidFill>
                <a:schemeClr val="tx2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2451D7-1DEE-4D63-8C57-04163601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9558">
            <a:off x="1431001" y="1337719"/>
            <a:ext cx="866425" cy="122897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B7F7CBA-47F2-4601-8AF7-B3C2DB0DD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01864">
            <a:off x="731188" y="4563797"/>
            <a:ext cx="1697162" cy="14931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333E210-6179-44F9-85BC-1114FD24A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6334" y="3408959"/>
            <a:ext cx="977067" cy="1330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339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6152" y="410154"/>
            <a:ext cx="10191750" cy="71370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sur l’hygiène respiratoire :</a:t>
            </a:r>
            <a:b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pourquoi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43" y="1448426"/>
            <a:ext cx="1910063" cy="27627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57" y="1490070"/>
            <a:ext cx="2004525" cy="2897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8143" y="4753727"/>
            <a:ext cx="9013766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 principe est d’interrompre la chaîne de transmission des micro-organismes émis à partir de la sphère oropharyngée ou broncho-pulmonaire en contrôlant la source et en limitant leur dispersion dans l'environnement. » 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(Guide SF2H, 2017, p. 41)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913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0" y="1245451"/>
            <a:ext cx="4524823" cy="29030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0" y="4289402"/>
            <a:ext cx="4524823" cy="25052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4C66AE4-871B-4AC7-A305-75AA0A96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0" y="1"/>
            <a:ext cx="1016062" cy="13447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F44C24-14D0-4162-A966-369CDEA86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659" y="1184151"/>
            <a:ext cx="7279341" cy="56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4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0F088BB8-ED24-4CED-B916-96169C6568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22991" y="1906209"/>
            <a:ext cx="2849338" cy="40742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04A49AF-DBE4-4A30-88F9-5399B910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990" y="1906209"/>
            <a:ext cx="2849338" cy="4121366"/>
          </a:xfrm>
          <a:prstGeom prst="rect">
            <a:avLst/>
          </a:prstGeom>
        </p:spPr>
      </p:pic>
      <p:sp>
        <p:nvSpPr>
          <p:cNvPr id="12" name="Titre 2">
            <a:extLst>
              <a:ext uri="{FF2B5EF4-FFF2-40B4-BE49-F238E27FC236}">
                <a16:creationId xmlns:a16="http://schemas.microsoft.com/office/drawing/2014/main" id="{84F891EB-304E-40B2-9C42-0ED4EBB54113}"/>
              </a:ext>
            </a:extLst>
          </p:cNvPr>
          <p:cNvSpPr txBox="1">
            <a:spLocks/>
          </p:cNvSpPr>
          <p:nvPr/>
        </p:nvSpPr>
        <p:spPr>
          <a:xfrm>
            <a:off x="112440" y="993104"/>
            <a:ext cx="8596668" cy="918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>
                <a:solidFill>
                  <a:srgbClr val="1773B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Avant Octobre 2024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C71D49-0F88-4BBE-A911-7E3912860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964" y="154481"/>
            <a:ext cx="8724350" cy="7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7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95CFF7-3352-4870-9FC6-79AF3CB9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18317"/>
          </a:xfrm>
        </p:spPr>
        <p:txBody>
          <a:bodyPr/>
          <a:lstStyle/>
          <a:p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773B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Avant Octobre 2024</a:t>
            </a:r>
            <a:endParaRPr lang="fr-FR" dirty="0"/>
          </a:p>
        </p:txBody>
      </p:sp>
      <p:graphicFrame>
        <p:nvGraphicFramePr>
          <p:cNvPr id="16" name="Espace réservé du contenu 15">
            <a:extLst>
              <a:ext uri="{FF2B5EF4-FFF2-40B4-BE49-F238E27FC236}">
                <a16:creationId xmlns:a16="http://schemas.microsoft.com/office/drawing/2014/main" id="{059E9C94-1D15-4A75-9811-078D44DE6BA8}"/>
              </a:ext>
            </a:extLst>
          </p:cNvPr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222323" y="676040"/>
          <a:ext cx="5873677" cy="585921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873677">
                  <a:extLst>
                    <a:ext uri="{9D8B030D-6E8A-4147-A177-3AD203B41FA5}">
                      <a16:colId xmlns:a16="http://schemas.microsoft.com/office/drawing/2014/main" val="717427382"/>
                    </a:ext>
                  </a:extLst>
                </a:gridCol>
              </a:tblGrid>
              <a:tr h="7373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Précautions complémentaires de type gouttelettes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6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245100"/>
                  </a:ext>
                </a:extLst>
              </a:tr>
              <a:tr h="6732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prévention de la transmission aéroportée de MO par émission de gouttelettes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252586"/>
                  </a:ext>
                </a:extLst>
              </a:tr>
              <a:tr h="38469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Caractéristiques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36644"/>
                  </a:ext>
                </a:extLst>
              </a:tr>
              <a:tr h="1274998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 gouttelettes 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 5 µm de diamètre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 restent pas en suspension dans l’air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Sédimentent rapidement sur une courte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04800"/>
                  </a:ext>
                </a:extLst>
              </a:tr>
              <a:tr h="38469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 de transmission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637045"/>
                  </a:ext>
                </a:extLst>
              </a:tr>
              <a:tr h="24043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partir des gouttelettes infectieuses émises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lors de la toux, des éternuements ou de la parole (postillons) 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Transmission directe par réception des gouttelettes sur les muqueuses de l’interlocuteur (bouche, nez, œil).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Transmission indirecte manuportée par contact avec la bouche, le nez, ou les muqueuses des yeux.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211052"/>
                  </a:ext>
                </a:extLst>
              </a:tr>
            </a:tbl>
          </a:graphicData>
        </a:graphic>
      </p:graphicFrame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3A1F086C-50D3-4E0A-A2B9-A222DA0B904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81051362"/>
              </p:ext>
            </p:extLst>
          </p:nvPr>
        </p:nvGraphicFramePr>
        <p:xfrm>
          <a:off x="6154138" y="676040"/>
          <a:ext cx="5360528" cy="585921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360528">
                  <a:extLst>
                    <a:ext uri="{9D8B030D-6E8A-4147-A177-3AD203B41FA5}">
                      <a16:colId xmlns:a16="http://schemas.microsoft.com/office/drawing/2014/main" val="3556140588"/>
                    </a:ext>
                  </a:extLst>
                </a:gridCol>
              </a:tblGrid>
              <a:tr h="6802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Précautions complémentaires de type air</a:t>
                      </a: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A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229692"/>
                  </a:ext>
                </a:extLst>
              </a:tr>
              <a:tr h="7013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prévention de la transmission aéroportée de MO par émission de fines particules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6531889"/>
                  </a:ext>
                </a:extLst>
              </a:tr>
              <a:tr h="4072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Caractéristiques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613261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Fines particules (gouttelettes asséchées) « droplet </a:t>
                      </a:r>
                      <a:r>
                        <a:rPr lang="fr-FR" sz="180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nuclei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» 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taille &lt; 5 µm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de micro-organismes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Véhiculées par des flux d’air sur de longues distances (couloir d’un service si porte non fermée)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Restant en suspension dans l’air durant plusieurs heures</a:t>
                      </a:r>
                      <a:endParaRPr lang="fr-FR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395446"/>
                  </a:ext>
                </a:extLst>
              </a:tr>
              <a:tr h="4209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 de transmission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052530"/>
                  </a:ext>
                </a:extLst>
              </a:tr>
              <a:tr h="10892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Inhalation de </a:t>
                      </a:r>
                      <a:r>
                        <a:rPr lang="fr-FR" sz="1800" kern="1200" dirty="0">
                          <a:solidFill>
                            <a:srgbClr val="115685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l’air</a:t>
                      </a:r>
                      <a:r>
                        <a:rPr lang="fr-FR" sz="1800" kern="1200" dirty="0">
                          <a:solidFill>
                            <a:srgbClr val="FF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contaminé dans les voies respiratoires inférieures (alvéoles pulmonaires).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3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829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RéPias">
      <a:dk1>
        <a:srgbClr val="92D050"/>
      </a:dk1>
      <a:lt1>
        <a:sysClr val="window" lastClr="FFFFFF"/>
      </a:lt1>
      <a:dk2>
        <a:srgbClr val="39302A"/>
      </a:dk2>
      <a:lt2>
        <a:srgbClr val="FFC000"/>
      </a:lt2>
      <a:accent1>
        <a:srgbClr val="7EC1EE"/>
      </a:accent1>
      <a:accent2>
        <a:srgbClr val="1773B1"/>
      </a:accent2>
      <a:accent3>
        <a:srgbClr val="0F4C76"/>
      </a:accent3>
      <a:accent4>
        <a:srgbClr val="92D050"/>
      </a:accent4>
      <a:accent5>
        <a:srgbClr val="F9440B"/>
      </a:accent5>
      <a:accent6>
        <a:srgbClr val="002060"/>
      </a:accent6>
      <a:hlink>
        <a:srgbClr val="2998E3"/>
      </a:hlink>
      <a:folHlink>
        <a:srgbClr val="0033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éPias">
    <a:dk1>
      <a:srgbClr val="92D050"/>
    </a:dk1>
    <a:lt1>
      <a:sysClr val="window" lastClr="FFFFFF"/>
    </a:lt1>
    <a:dk2>
      <a:srgbClr val="39302A"/>
    </a:dk2>
    <a:lt2>
      <a:srgbClr val="FFC000"/>
    </a:lt2>
    <a:accent1>
      <a:srgbClr val="7EC1EE"/>
    </a:accent1>
    <a:accent2>
      <a:srgbClr val="1773B1"/>
    </a:accent2>
    <a:accent3>
      <a:srgbClr val="0F4C76"/>
    </a:accent3>
    <a:accent4>
      <a:srgbClr val="92D050"/>
    </a:accent4>
    <a:accent5>
      <a:srgbClr val="F9440B"/>
    </a:accent5>
    <a:accent6>
      <a:srgbClr val="002060"/>
    </a:accent6>
    <a:hlink>
      <a:srgbClr val="2998E3"/>
    </a:hlink>
    <a:folHlink>
      <a:srgbClr val="0033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C3CF98C76CFD41A0CDF89599E53DA9" ma:contentTypeVersion="11" ma:contentTypeDescription="Crée un document." ma:contentTypeScope="" ma:versionID="60aa14f6b52d09f964e0d66f5c37952e">
  <xsd:schema xmlns:xsd="http://www.w3.org/2001/XMLSchema" xmlns:xs="http://www.w3.org/2001/XMLSchema" xmlns:p="http://schemas.microsoft.com/office/2006/metadata/properties" xmlns:ns3="b423fc08-d9b2-42f3-82c4-74cee31aedfb" targetNamespace="http://schemas.microsoft.com/office/2006/metadata/properties" ma:root="true" ma:fieldsID="9d67aacd6be31346e5f8d55f9a67a569" ns3:_="">
    <xsd:import namespace="b423fc08-d9b2-42f3-82c4-74cee31aedf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3fc08-d9b2-42f3-82c4-74cee31aedf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23fc08-d9b2-42f3-82c4-74cee31aedfb" xsi:nil="true"/>
  </documentManagement>
</p:properties>
</file>

<file path=customXml/itemProps1.xml><?xml version="1.0" encoding="utf-8"?>
<ds:datastoreItem xmlns:ds="http://schemas.openxmlformats.org/officeDocument/2006/customXml" ds:itemID="{C5B2C466-1119-413F-BA38-A40BE03D9E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23fc08-d9b2-42f3-82c4-74cee31ae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4E6FAF-2F86-42AE-8D61-3E1DB94422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4A5890-AF0B-4F8D-9EC2-C854AB04488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423fc08-d9b2-42f3-82c4-74cee31aedf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2018</Words>
  <Application>Microsoft Office PowerPoint</Application>
  <PresentationFormat>Grand écran</PresentationFormat>
  <Paragraphs>318</Paragraphs>
  <Slides>40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8" baseType="lpstr">
      <vt:lpstr>Wingdings 3</vt:lpstr>
      <vt:lpstr>Arial</vt:lpstr>
      <vt:lpstr>Verdana</vt:lpstr>
      <vt:lpstr>Roboto</vt:lpstr>
      <vt:lpstr>Arial Narrow</vt:lpstr>
      <vt:lpstr>Calibri</vt:lpstr>
      <vt:lpstr>Wingdings</vt:lpstr>
      <vt:lpstr>Facette</vt:lpstr>
      <vt:lpstr>Prévention de la transmission par voie respiratoire,  en complément des précautions standard </vt:lpstr>
      <vt:lpstr>Contexte et objectif</vt:lpstr>
      <vt:lpstr>Rappels des fondamentaux :  les précautions standard</vt:lpstr>
      <vt:lpstr>Présentation PowerPoint</vt:lpstr>
      <vt:lpstr>Evaluation du risque : indication et pertinence de l’utilisation des EPI </vt:lpstr>
      <vt:lpstr>Focus sur l’hygiène respiratoire :  pourquoi ?</vt:lpstr>
      <vt:lpstr>Présentation PowerPoint</vt:lpstr>
      <vt:lpstr>Présentation PowerPoint</vt:lpstr>
      <vt:lpstr>                                  Avant Octobre 2024</vt:lpstr>
      <vt:lpstr>                                  Avant Octobre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se protéger et protéger les autres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garantir un bon ajustement d’un APR?</vt:lpstr>
      <vt:lpstr>En pratique</vt:lpstr>
      <vt:lpstr>La cohabitation Barbe et Masque </vt:lpstr>
      <vt:lpstr>En complément</vt:lpstr>
      <vt:lpstr>Un outil indispensable pour les professionnels de santé</vt:lpstr>
      <vt:lpstr>Présentation PowerPoint</vt:lpstr>
      <vt:lpstr>Présentation PowerPoint</vt:lpstr>
    </vt:vector>
  </TitlesOfParts>
  <Company>CHUM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PAO</dc:title>
  <dc:creator>Christophe CAZETTE</dc:creator>
  <cp:lastModifiedBy>Alice LUCAS</cp:lastModifiedBy>
  <cp:revision>486</cp:revision>
  <dcterms:created xsi:type="dcterms:W3CDTF">2025-02-05T13:27:55Z</dcterms:created>
  <dcterms:modified xsi:type="dcterms:W3CDTF">2026-04-01T14:31:47Z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0x01010073C3CF98C76CFD41A0CDF89599E53DA9</vt:lpwstr>
  </property>
</Properties>
</file>